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4"/>
  </p:sldMasterIdLst>
  <p:notesMasterIdLst>
    <p:notesMasterId r:id="rId16"/>
  </p:notesMasterIdLst>
  <p:sldIdLst>
    <p:sldId id="265" r:id="rId5"/>
    <p:sldId id="607" r:id="rId6"/>
    <p:sldId id="617" r:id="rId7"/>
    <p:sldId id="606" r:id="rId8"/>
    <p:sldId id="608" r:id="rId9"/>
    <p:sldId id="610" r:id="rId10"/>
    <p:sldId id="611" r:id="rId11"/>
    <p:sldId id="613" r:id="rId12"/>
    <p:sldId id="619" r:id="rId13"/>
    <p:sldId id="614" r:id="rId14"/>
    <p:sldId id="615" r:id="rId15"/>
  </p:sldIdLst>
  <p:sldSz cx="12192000" cy="6858000"/>
  <p:notesSz cx="6669088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 Arlandis" initials="FA" lastIdx="1" clrIdx="0">
    <p:extLst>
      <p:ext uri="{19B8F6BF-5375-455C-9EA6-DF929625EA0E}">
        <p15:presenceInfo xmlns:p15="http://schemas.microsoft.com/office/powerpoint/2012/main" userId="S::francois.arlandis@metropolegrandparis.fr::ab205c38-ae65-4fa0-99e4-2e285f550034" providerId="AD"/>
      </p:ext>
    </p:extLst>
  </p:cmAuthor>
  <p:cmAuthor id="2" name="David Monteau" initials="DM" lastIdx="2" clrIdx="1">
    <p:extLst>
      <p:ext uri="{19B8F6BF-5375-455C-9EA6-DF929625EA0E}">
        <p15:presenceInfo xmlns:p15="http://schemas.microsoft.com/office/powerpoint/2012/main" userId="S::david.monteau@metropolegrandparis.fr::e83121cd-8110-4d99-9291-4e3a8b4d5f6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19E"/>
    <a:srgbClr val="D8EEC0"/>
    <a:srgbClr val="FFFFCC"/>
    <a:srgbClr val="004F9E"/>
    <a:srgbClr val="CCCCCC"/>
    <a:srgbClr val="E72E2F"/>
    <a:srgbClr val="9C9E9F"/>
    <a:srgbClr val="942A81"/>
    <a:srgbClr val="18B1A8"/>
    <a:srgbClr val="1B9A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40" d="100"/>
          <a:sy n="40" d="100"/>
        </p:scale>
        <p:origin x="108" y="2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oy Lafaye" userId="5529d8ba-9b6a-4e7d-9be7-8cef3e8fedee" providerId="ADAL" clId="{9E51D8C1-932D-48FA-B0DC-E30C05BCE841}"/>
    <pc:docChg chg="undo custSel modSld modMainMaster">
      <pc:chgData name="Eloy Lafaye" userId="5529d8ba-9b6a-4e7d-9be7-8cef3e8fedee" providerId="ADAL" clId="{9E51D8C1-932D-48FA-B0DC-E30C05BCE841}" dt="2025-10-01T10:06:26.617" v="353" actId="14100"/>
      <pc:docMkLst>
        <pc:docMk/>
      </pc:docMkLst>
      <pc:sldChg chg="addSp delSp modSp mod">
        <pc:chgData name="Eloy Lafaye" userId="5529d8ba-9b6a-4e7d-9be7-8cef3e8fedee" providerId="ADAL" clId="{9E51D8C1-932D-48FA-B0DC-E30C05BCE841}" dt="2025-10-01T10:06:12.608" v="351" actId="478"/>
        <pc:sldMkLst>
          <pc:docMk/>
          <pc:sldMk cId="642795815" sldId="265"/>
        </pc:sldMkLst>
        <pc:spChg chg="mod">
          <ac:chgData name="Eloy Lafaye" userId="5529d8ba-9b6a-4e7d-9be7-8cef3e8fedee" providerId="ADAL" clId="{9E51D8C1-932D-48FA-B0DC-E30C05BCE841}" dt="2025-10-01T09:49:34.634" v="18" actId="20577"/>
          <ac:spMkLst>
            <pc:docMk/>
            <pc:sldMk cId="642795815" sldId="265"/>
            <ac:spMk id="2" creationId="{00000000-0000-0000-0000-000000000000}"/>
          </ac:spMkLst>
        </pc:spChg>
      </pc:sldChg>
      <pc:sldChg chg="addSp modSp mod">
        <pc:chgData name="Eloy Lafaye" userId="5529d8ba-9b6a-4e7d-9be7-8cef3e8fedee" providerId="ADAL" clId="{9E51D8C1-932D-48FA-B0DC-E30C05BCE841}" dt="2025-10-01T10:01:07.944" v="350" actId="552"/>
        <pc:sldMkLst>
          <pc:docMk/>
          <pc:sldMk cId="3834866088" sldId="617"/>
        </pc:sldMkLst>
        <pc:spChg chg="mod">
          <ac:chgData name="Eloy Lafaye" userId="5529d8ba-9b6a-4e7d-9be7-8cef3e8fedee" providerId="ADAL" clId="{9E51D8C1-932D-48FA-B0DC-E30C05BCE841}" dt="2025-10-01T10:01:07.944" v="350" actId="552"/>
          <ac:spMkLst>
            <pc:docMk/>
            <pc:sldMk cId="3834866088" sldId="617"/>
            <ac:spMk id="4" creationId="{E8EB6F89-72A8-4599-B34A-D7548B0E8B23}"/>
          </ac:spMkLst>
        </pc:spChg>
        <pc:spChg chg="add mod">
          <ac:chgData name="Eloy Lafaye" userId="5529d8ba-9b6a-4e7d-9be7-8cef3e8fedee" providerId="ADAL" clId="{9E51D8C1-932D-48FA-B0DC-E30C05BCE841}" dt="2025-10-01T10:01:07.944" v="350" actId="552"/>
          <ac:spMkLst>
            <pc:docMk/>
            <pc:sldMk cId="3834866088" sldId="617"/>
            <ac:spMk id="5" creationId="{FA33277D-692F-C8B7-DEF4-BF643A16D368}"/>
          </ac:spMkLst>
        </pc:spChg>
        <pc:spChg chg="mod">
          <ac:chgData name="Eloy Lafaye" userId="5529d8ba-9b6a-4e7d-9be7-8cef3e8fedee" providerId="ADAL" clId="{9E51D8C1-932D-48FA-B0DC-E30C05BCE841}" dt="2025-10-01T09:59:39.929" v="311" actId="14100"/>
          <ac:spMkLst>
            <pc:docMk/>
            <pc:sldMk cId="3834866088" sldId="617"/>
            <ac:spMk id="7" creationId="{BCCE21BC-F679-4377-A360-18D45FD74CAF}"/>
          </ac:spMkLst>
        </pc:spChg>
        <pc:spChg chg="add mod">
          <ac:chgData name="Eloy Lafaye" userId="5529d8ba-9b6a-4e7d-9be7-8cef3e8fedee" providerId="ADAL" clId="{9E51D8C1-932D-48FA-B0DC-E30C05BCE841}" dt="2025-10-01T10:01:07.944" v="350" actId="552"/>
          <ac:spMkLst>
            <pc:docMk/>
            <pc:sldMk cId="3834866088" sldId="617"/>
            <ac:spMk id="8" creationId="{C2C9A06F-3AC5-B3EA-3C46-02B9E6042E73}"/>
          </ac:spMkLst>
        </pc:spChg>
        <pc:spChg chg="mod">
          <ac:chgData name="Eloy Lafaye" userId="5529d8ba-9b6a-4e7d-9be7-8cef3e8fedee" providerId="ADAL" clId="{9E51D8C1-932D-48FA-B0DC-E30C05BCE841}" dt="2025-10-01T10:01:07.944" v="350" actId="552"/>
          <ac:spMkLst>
            <pc:docMk/>
            <pc:sldMk cId="3834866088" sldId="617"/>
            <ac:spMk id="9" creationId="{323EB992-BE14-4E94-9184-4D5E17030B59}"/>
          </ac:spMkLst>
        </pc:spChg>
        <pc:spChg chg="mod">
          <ac:chgData name="Eloy Lafaye" userId="5529d8ba-9b6a-4e7d-9be7-8cef3e8fedee" providerId="ADAL" clId="{9E51D8C1-932D-48FA-B0DC-E30C05BCE841}" dt="2025-10-01T10:01:07.944" v="350" actId="552"/>
          <ac:spMkLst>
            <pc:docMk/>
            <pc:sldMk cId="3834866088" sldId="617"/>
            <ac:spMk id="10" creationId="{362E421C-E212-4CF9-BD25-FA51E02FB74F}"/>
          </ac:spMkLst>
        </pc:spChg>
        <pc:spChg chg="mod">
          <ac:chgData name="Eloy Lafaye" userId="5529d8ba-9b6a-4e7d-9be7-8cef3e8fedee" providerId="ADAL" clId="{9E51D8C1-932D-48FA-B0DC-E30C05BCE841}" dt="2025-10-01T10:01:07.944" v="350" actId="552"/>
          <ac:spMkLst>
            <pc:docMk/>
            <pc:sldMk cId="3834866088" sldId="617"/>
            <ac:spMk id="11" creationId="{68CE9212-9FBD-40EC-9B39-57C0A61A23F3}"/>
          </ac:spMkLst>
        </pc:spChg>
        <pc:spChg chg="mod">
          <ac:chgData name="Eloy Lafaye" userId="5529d8ba-9b6a-4e7d-9be7-8cef3e8fedee" providerId="ADAL" clId="{9E51D8C1-932D-48FA-B0DC-E30C05BCE841}" dt="2025-10-01T10:01:07.944" v="350" actId="552"/>
          <ac:spMkLst>
            <pc:docMk/>
            <pc:sldMk cId="3834866088" sldId="617"/>
            <ac:spMk id="12" creationId="{B24A834E-7F2A-40AE-9F18-14FF635DB201}"/>
          </ac:spMkLst>
        </pc:spChg>
        <pc:spChg chg="mod">
          <ac:chgData name="Eloy Lafaye" userId="5529d8ba-9b6a-4e7d-9be7-8cef3e8fedee" providerId="ADAL" clId="{9E51D8C1-932D-48FA-B0DC-E30C05BCE841}" dt="2025-10-01T10:00:14.432" v="341" actId="1076"/>
          <ac:spMkLst>
            <pc:docMk/>
            <pc:sldMk cId="3834866088" sldId="617"/>
            <ac:spMk id="13" creationId="{818752A5-9F7E-4284-8CA3-526164688C6C}"/>
          </ac:spMkLst>
        </pc:spChg>
        <pc:spChg chg="mod">
          <ac:chgData name="Eloy Lafaye" userId="5529d8ba-9b6a-4e7d-9be7-8cef3e8fedee" providerId="ADAL" clId="{9E51D8C1-932D-48FA-B0DC-E30C05BCE841}" dt="2025-10-01T10:01:07.944" v="350" actId="552"/>
          <ac:spMkLst>
            <pc:docMk/>
            <pc:sldMk cId="3834866088" sldId="617"/>
            <ac:spMk id="14" creationId="{68EE2113-F3CC-4E53-936F-3EA2DDBAA4AF}"/>
          </ac:spMkLst>
        </pc:spChg>
        <pc:spChg chg="mod">
          <ac:chgData name="Eloy Lafaye" userId="5529d8ba-9b6a-4e7d-9be7-8cef3e8fedee" providerId="ADAL" clId="{9E51D8C1-932D-48FA-B0DC-E30C05BCE841}" dt="2025-10-01T10:00:35.907" v="345" actId="1076"/>
          <ac:spMkLst>
            <pc:docMk/>
            <pc:sldMk cId="3834866088" sldId="617"/>
            <ac:spMk id="15" creationId="{D90EB1E5-65F7-4A9A-A732-6666A7662C6A}"/>
          </ac:spMkLst>
        </pc:spChg>
        <pc:spChg chg="mod">
          <ac:chgData name="Eloy Lafaye" userId="5529d8ba-9b6a-4e7d-9be7-8cef3e8fedee" providerId="ADAL" clId="{9E51D8C1-932D-48FA-B0DC-E30C05BCE841}" dt="2025-10-01T10:01:07.944" v="350" actId="552"/>
          <ac:spMkLst>
            <pc:docMk/>
            <pc:sldMk cId="3834866088" sldId="617"/>
            <ac:spMk id="16" creationId="{FE9F3F0C-C541-4DF7-8397-9E9996EC4760}"/>
          </ac:spMkLst>
        </pc:spChg>
        <pc:spChg chg="mod">
          <ac:chgData name="Eloy Lafaye" userId="5529d8ba-9b6a-4e7d-9be7-8cef3e8fedee" providerId="ADAL" clId="{9E51D8C1-932D-48FA-B0DC-E30C05BCE841}" dt="2025-10-01T10:01:07.944" v="350" actId="552"/>
          <ac:spMkLst>
            <pc:docMk/>
            <pc:sldMk cId="3834866088" sldId="617"/>
            <ac:spMk id="17" creationId="{2B0CC7F3-1899-4776-B964-C4F3821B31BD}"/>
          </ac:spMkLst>
        </pc:spChg>
      </pc:sldChg>
      <pc:sldMasterChg chg="addSp delSp modSp mod">
        <pc:chgData name="Eloy Lafaye" userId="5529d8ba-9b6a-4e7d-9be7-8cef3e8fedee" providerId="ADAL" clId="{9E51D8C1-932D-48FA-B0DC-E30C05BCE841}" dt="2025-10-01T10:06:26.617" v="353" actId="14100"/>
        <pc:sldMasterMkLst>
          <pc:docMk/>
          <pc:sldMasterMk cId="4092241783" sldId="2147483648"/>
        </pc:sldMasterMkLst>
        <pc:cxnChg chg="mod">
          <ac:chgData name="Eloy Lafaye" userId="5529d8ba-9b6a-4e7d-9be7-8cef3e8fedee" providerId="ADAL" clId="{9E51D8C1-932D-48FA-B0DC-E30C05BCE841}" dt="2025-10-01T10:06:26.617" v="353" actId="14100"/>
          <ac:cxnSpMkLst>
            <pc:docMk/>
            <pc:sldMasterMk cId="4092241783" sldId="2147483648"/>
            <ac:cxnSpMk id="6" creationId="{00000000-0000-0000-0000-000000000000}"/>
          </ac:cxnSpMkLst>
        </pc:cxnChg>
      </pc:sldMasterChg>
    </pc:docChg>
  </pc:docChgLst>
  <pc:docChgLst>
    <pc:chgData name="Eloy Lafaye" userId="S::eloy.lafaye@metropolegrandparis.fr::5529d8ba-9b6a-4e7d-9be7-8cef3e8fedee" providerId="AD" clId="Web-{7E231EF3-0C45-B8EF-49AE-F6ABF9436703}"/>
    <pc:docChg chg="modSld">
      <pc:chgData name="Eloy Lafaye" userId="S::eloy.lafaye@metropolegrandparis.fr::5529d8ba-9b6a-4e7d-9be7-8cef3e8fedee" providerId="AD" clId="Web-{7E231EF3-0C45-B8EF-49AE-F6ABF9436703}" dt="2025-10-01T10:18:21.246" v="0" actId="14100"/>
      <pc:docMkLst>
        <pc:docMk/>
      </pc:docMkLst>
      <pc:sldChg chg="modSp">
        <pc:chgData name="Eloy Lafaye" userId="S::eloy.lafaye@metropolegrandparis.fr::5529d8ba-9b6a-4e7d-9be7-8cef3e8fedee" providerId="AD" clId="Web-{7E231EF3-0C45-B8EF-49AE-F6ABF9436703}" dt="2025-10-01T10:18:21.246" v="0" actId="14100"/>
        <pc:sldMkLst>
          <pc:docMk/>
          <pc:sldMk cId="3834866088" sldId="617"/>
        </pc:sldMkLst>
        <pc:spChg chg="mod">
          <ac:chgData name="Eloy Lafaye" userId="S::eloy.lafaye@metropolegrandparis.fr::5529d8ba-9b6a-4e7d-9be7-8cef3e8fedee" providerId="AD" clId="Web-{7E231EF3-0C45-B8EF-49AE-F6ABF9436703}" dt="2025-10-01T10:18:21.246" v="0" actId="14100"/>
          <ac:spMkLst>
            <pc:docMk/>
            <pc:sldMk cId="3834866088" sldId="617"/>
            <ac:spMk id="7" creationId="{BCCE21BC-F679-4377-A360-18D45FD74CA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717C9-BBAA-413F-9A28-295158519130}" type="datetimeFigureOut">
              <a:rPr lang="fr-FR" smtClean="0"/>
              <a:t>03/10/2025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26988" y="744538"/>
            <a:ext cx="6615112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EF69B7-7624-451E-B081-B30AF9FE7424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90866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1710994"/>
            <a:ext cx="12192000" cy="5147006"/>
          </a:xfrm>
          <a:prstGeom prst="rect">
            <a:avLst/>
          </a:prstGeom>
          <a:solidFill>
            <a:srgbClr val="00519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1" name="Titre 2"/>
          <p:cNvSpPr>
            <a:spLocks noGrp="1"/>
          </p:cNvSpPr>
          <p:nvPr>
            <p:ph type="title" hasCustomPrompt="1"/>
          </p:nvPr>
        </p:nvSpPr>
        <p:spPr>
          <a:xfrm>
            <a:off x="4001669" y="2613060"/>
            <a:ext cx="6720000" cy="1734697"/>
          </a:xfrm>
          <a:prstGeom prst="rect">
            <a:avLst/>
          </a:prstGeom>
        </p:spPr>
        <p:txBody>
          <a:bodyPr wrap="square" lIns="0" tIns="36000" rIns="0" bIns="36000">
            <a:spAutoFit/>
          </a:bodyPr>
          <a:lstStyle>
            <a:lvl1pPr algn="l">
              <a:defRPr sz="3600">
                <a:solidFill>
                  <a:schemeClr val="bg1"/>
                </a:solidFill>
              </a:defRPr>
            </a:lvl1pPr>
          </a:lstStyle>
          <a:p>
            <a:r>
              <a:rPr lang="fr-FR"/>
              <a:t>Page de garde</a:t>
            </a:r>
            <a:br>
              <a:rPr lang="fr-FR"/>
            </a:br>
            <a:r>
              <a:rPr lang="fr-FR"/>
              <a:t>Calibri corps 36 pt</a:t>
            </a:r>
            <a:br>
              <a:rPr lang="fr-FR"/>
            </a:br>
            <a:r>
              <a:rPr lang="fr-FR"/>
              <a:t>sur 1,2 ou 3 lignes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quarter" idx="10" hasCustomPrompt="1"/>
          </p:nvPr>
        </p:nvSpPr>
        <p:spPr>
          <a:xfrm>
            <a:off x="4001669" y="4382620"/>
            <a:ext cx="6720000" cy="307777"/>
          </a:xfrm>
        </p:spPr>
        <p:txBody>
          <a:bodyPr lIns="0" rIns="0"/>
          <a:lstStyle>
            <a:lvl1pPr>
              <a:defRPr sz="14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sous-titre en </a:t>
            </a:r>
            <a:r>
              <a:rPr lang="fr-FR" err="1"/>
              <a:t>arial</a:t>
            </a:r>
            <a:r>
              <a:rPr lang="fr-FR"/>
              <a:t> capital corps 14 pt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4001670" y="1638067"/>
            <a:ext cx="8190329" cy="112197"/>
          </a:xfrm>
          <a:prstGeom prst="rect">
            <a:avLst/>
          </a:prstGeom>
          <a:solidFill>
            <a:srgbClr val="DA001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80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0B68473-ACCA-494E-81F0-66D4576A9B58}"/>
              </a:ext>
            </a:extLst>
          </p:cNvPr>
          <p:cNvSpPr/>
          <p:nvPr userDrawn="1"/>
        </p:nvSpPr>
        <p:spPr>
          <a:xfrm>
            <a:off x="2047534" y="-2405474"/>
            <a:ext cx="1664981" cy="3915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DB35D62-2813-4D06-8672-D1D2E7754D2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84" y="260648"/>
            <a:ext cx="2352135" cy="950042"/>
          </a:xfrm>
          <a:prstGeom prst="rect">
            <a:avLst/>
          </a:prstGeom>
        </p:spPr>
      </p:pic>
      <p:pic>
        <p:nvPicPr>
          <p:cNvPr id="1026" name="Picture 2" descr="Afficher l’image source">
            <a:extLst>
              <a:ext uri="{FF2B5EF4-FFF2-40B4-BE49-F238E27FC236}">
                <a16:creationId xmlns:a16="http://schemas.microsoft.com/office/drawing/2014/main" id="{4C27CB6E-A1B2-4CB2-9140-397D3608C63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896" y="360584"/>
            <a:ext cx="2725783" cy="8501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97678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, ss-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68B9-11C7-4EE5-B365-FED7D5113C14}" type="datetime1">
              <a:rPr lang="fr-FR" smtClean="0"/>
              <a:t>03/10/2025</a:t>
            </a:fld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PAGE </a:t>
            </a:r>
            <a:fld id="{1AAF37F3-018A-4914-95D5-5702BD6677D3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>
          <a:xfrm>
            <a:off x="912000" y="792656"/>
            <a:ext cx="5934492" cy="848300"/>
          </a:xfrm>
        </p:spPr>
        <p:txBody>
          <a:bodyPr wrap="none" lIns="72000" tIns="36000" rIns="72000" bIns="36000">
            <a:spAutoFit/>
          </a:bodyPr>
          <a:lstStyle>
            <a:lvl1pPr algn="l">
              <a:defRPr lang="fr-FR"/>
            </a:lvl1pPr>
          </a:lstStyle>
          <a:p>
            <a:pPr lvl="0" algn="l">
              <a:lnSpc>
                <a:spcPct val="90000"/>
              </a:lnSpc>
            </a:pPr>
            <a:r>
              <a:rPr lang="fr-FR"/>
              <a:t>Titre en Calibri corps 28 pt, fer à gauche</a:t>
            </a:r>
            <a:br>
              <a:rPr lang="fr-FR"/>
            </a:br>
            <a:r>
              <a:rPr lang="fr-FR"/>
              <a:t>sur deux lignes maximum</a:t>
            </a:r>
          </a:p>
        </p:txBody>
      </p:sp>
      <p:sp>
        <p:nvSpPr>
          <p:cNvPr id="7" name="Espace réservé du texte 13"/>
          <p:cNvSpPr>
            <a:spLocks noGrp="1"/>
          </p:cNvSpPr>
          <p:nvPr>
            <p:ph type="body" sz="quarter" idx="12" hasCustomPrompt="1"/>
          </p:nvPr>
        </p:nvSpPr>
        <p:spPr>
          <a:xfrm>
            <a:off x="912001" y="2267872"/>
            <a:ext cx="3946337" cy="341632"/>
          </a:xfrm>
          <a:prstGeom prst="rect">
            <a:avLst/>
          </a:prstGeom>
        </p:spPr>
        <p:txBody>
          <a:bodyPr wrap="none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1800" b="1" kern="1200" dirty="0">
                <a:solidFill>
                  <a:srgbClr val="00519E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fr-FR" sz="1800" b="1">
                <a:latin typeface="Arial" panose="020B0604020202020204" pitchFamily="34" charset="0"/>
                <a:cs typeface="Arial" panose="020B0604020202020204" pitchFamily="34" charset="0"/>
              </a:rPr>
              <a:t>Sous-titre</a:t>
            </a:r>
            <a:r>
              <a:rPr lang="fr-FR" sz="1800" b="1" baseline="0">
                <a:latin typeface="Arial" panose="020B0604020202020204" pitchFamily="34" charset="0"/>
                <a:cs typeface="Arial" panose="020B0604020202020204" pitchFamily="34" charset="0"/>
              </a:rPr>
              <a:t> en Arial </a:t>
            </a:r>
            <a:r>
              <a:rPr lang="fr-FR" sz="1800" b="1" baseline="0" err="1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fr-FR" sz="1800" b="1" baseline="0">
                <a:latin typeface="Arial" panose="020B0604020202020204" pitchFamily="34" charset="0"/>
                <a:cs typeface="Arial" panose="020B0604020202020204" pitchFamily="34" charset="0"/>
              </a:rPr>
              <a:t> corps 18pt</a:t>
            </a:r>
            <a:endParaRPr lang="fr-FR" sz="18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>
          <a:xfrm>
            <a:off x="912000" y="2772000"/>
            <a:ext cx="10752000" cy="707886"/>
          </a:xfrm>
        </p:spPr>
        <p:txBody>
          <a:bodyPr/>
          <a:lstStyle>
            <a:lvl1pPr>
              <a:defRPr/>
            </a:lvl1pPr>
            <a:lvl2pPr marL="540000" indent="-216000">
              <a:buClr>
                <a:srgbClr val="00519E"/>
              </a:buClr>
              <a:buFont typeface="Arial" panose="020B0604020202020204" pitchFamily="34" charset="0"/>
              <a:buChar char="●"/>
              <a:defRPr/>
            </a:lvl2pPr>
          </a:lstStyle>
          <a:p>
            <a:pPr lvl="0"/>
            <a:r>
              <a:rPr lang="fr-FR"/>
              <a:t>Corps </a:t>
            </a:r>
            <a:r>
              <a:rPr lang="fr-FR"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texte en Arial </a:t>
            </a:r>
            <a:r>
              <a:rPr lang="fr-FR" sz="1600" b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regular</a:t>
            </a:r>
            <a:r>
              <a:rPr lang="fr-FR"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16pt</a:t>
            </a:r>
            <a:endParaRPr lang="fr-FR"/>
          </a:p>
          <a:p>
            <a:pPr lvl="1"/>
            <a:r>
              <a:rPr lang="fr-FR"/>
              <a:t>Deuxième niveau de texte en Arial </a:t>
            </a:r>
            <a:r>
              <a:rPr lang="fr-FR" err="1"/>
              <a:t>regular</a:t>
            </a:r>
            <a:r>
              <a:rPr lang="fr-FR"/>
              <a:t> 14pt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4E9A009-1532-494A-9312-C61D8C24DE8C}"/>
              </a:ext>
            </a:extLst>
          </p:cNvPr>
          <p:cNvSpPr/>
          <p:nvPr userDrawn="1"/>
        </p:nvSpPr>
        <p:spPr>
          <a:xfrm>
            <a:off x="1199456" y="4509120"/>
            <a:ext cx="8640960" cy="86409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1473489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0D0CDA-A353-4F7D-941C-CDAE60489B99}" type="datetime1">
              <a:rPr lang="fr-FR" smtClean="0"/>
              <a:t>03/10/2025</a:t>
            </a:fld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PAGE </a:t>
            </a:r>
            <a:fld id="{1AAF37F3-018A-4914-95D5-5702BD6677D3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5" name="Titre 4"/>
          <p:cNvSpPr>
            <a:spLocks noGrp="1"/>
          </p:cNvSpPr>
          <p:nvPr>
            <p:ph type="title" hasCustomPrompt="1"/>
          </p:nvPr>
        </p:nvSpPr>
        <p:spPr>
          <a:xfrm>
            <a:off x="912000" y="792656"/>
            <a:ext cx="5934492" cy="848300"/>
          </a:xfrm>
        </p:spPr>
        <p:txBody>
          <a:bodyPr wrap="none" lIns="72000" tIns="36000" rIns="72000" bIns="36000">
            <a:spAutoFit/>
          </a:bodyPr>
          <a:lstStyle>
            <a:lvl1pPr algn="l">
              <a:defRPr lang="fr-FR"/>
            </a:lvl1pPr>
          </a:lstStyle>
          <a:p>
            <a:pPr lvl="0" algn="l">
              <a:lnSpc>
                <a:spcPct val="90000"/>
              </a:lnSpc>
            </a:pPr>
            <a:r>
              <a:rPr lang="fr-FR"/>
              <a:t>Titre en Calibri corps 28 pt, fer à gauche</a:t>
            </a:r>
            <a:br>
              <a:rPr lang="fr-FR"/>
            </a:br>
            <a:r>
              <a:rPr lang="fr-FR"/>
              <a:t>sur deux lignes maximum</a:t>
            </a:r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3" hasCustomPrompt="1"/>
          </p:nvPr>
        </p:nvSpPr>
        <p:spPr>
          <a:xfrm>
            <a:off x="912000" y="2772001"/>
            <a:ext cx="4799957" cy="307777"/>
          </a:xfrm>
        </p:spPr>
        <p:txBody>
          <a:bodyPr wrap="square">
            <a:spAutoFit/>
          </a:bodyPr>
          <a:lstStyle>
            <a:lvl1pPr>
              <a:spcBef>
                <a:spcPts val="600"/>
              </a:spcBef>
              <a:defRPr sz="1400" b="0" strike="noStrike" baseline="0"/>
            </a:lvl1pPr>
          </a:lstStyle>
          <a:p>
            <a:pPr lvl="0"/>
            <a:r>
              <a:rPr lang="fr-FR"/>
              <a:t>Corps du texte en Arial </a:t>
            </a:r>
            <a:r>
              <a:rPr lang="fr-FR" err="1"/>
              <a:t>regular</a:t>
            </a:r>
            <a:r>
              <a:rPr lang="fr-FR"/>
              <a:t> 14pt</a:t>
            </a:r>
          </a:p>
        </p:txBody>
      </p:sp>
      <p:cxnSp>
        <p:nvCxnSpPr>
          <p:cNvPr id="6" name="Connecteur droit 5"/>
          <p:cNvCxnSpPr/>
          <p:nvPr userDrawn="1"/>
        </p:nvCxnSpPr>
        <p:spPr>
          <a:xfrm>
            <a:off x="6096000" y="2204864"/>
            <a:ext cx="0" cy="37444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pour une image  7"/>
          <p:cNvSpPr>
            <a:spLocks noGrp="1"/>
          </p:cNvSpPr>
          <p:nvPr>
            <p:ph type="pic" sz="quarter" idx="14"/>
          </p:nvPr>
        </p:nvSpPr>
        <p:spPr>
          <a:xfrm>
            <a:off x="6480043" y="2420888"/>
            <a:ext cx="5087541" cy="3312368"/>
          </a:xfrm>
          <a:solidFill>
            <a:schemeClr val="bg1">
              <a:lumMod val="95000"/>
            </a:schemeClr>
          </a:solidFill>
        </p:spPr>
        <p:txBody>
          <a:bodyPr wrap="none" anchor="ctr">
            <a:noAutofit/>
          </a:bodyPr>
          <a:lstStyle>
            <a:lvl1pPr algn="ctr">
              <a:defRPr/>
            </a:lvl1pPr>
          </a:lstStyle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543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Connecteur droit 5"/>
          <p:cNvCxnSpPr>
            <a:cxnSpLocks/>
          </p:cNvCxnSpPr>
          <p:nvPr userDrawn="1"/>
        </p:nvCxnSpPr>
        <p:spPr>
          <a:xfrm>
            <a:off x="4834102" y="6471533"/>
            <a:ext cx="7010344" cy="0"/>
          </a:xfrm>
          <a:prstGeom prst="line">
            <a:avLst/>
          </a:prstGeom>
          <a:ln>
            <a:solidFill>
              <a:srgbClr val="00519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e la date 21"/>
          <p:cNvSpPr>
            <a:spLocks noGrp="1"/>
          </p:cNvSpPr>
          <p:nvPr>
            <p:ph type="dt" sz="half" idx="2"/>
          </p:nvPr>
        </p:nvSpPr>
        <p:spPr>
          <a:xfrm>
            <a:off x="5835228" y="6519061"/>
            <a:ext cx="521544" cy="180425"/>
          </a:xfrm>
          <a:prstGeom prst="rect">
            <a:avLst/>
          </a:prstGeom>
        </p:spPr>
        <p:txBody>
          <a:bodyPr wrap="none" lIns="36000" tIns="36000" rIns="36000" bIns="36000">
            <a:spAutoFit/>
          </a:bodyPr>
          <a:lstStyle>
            <a:lvl1pPr algn="ctr">
              <a:defRPr sz="700">
                <a:solidFill>
                  <a:srgbClr val="00519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3D78453-4368-4F1B-B1C5-054EF59189FD}" type="datetime1">
              <a:rPr lang="fr-FR" smtClean="0"/>
              <a:pPr/>
              <a:t>03/10/2025</a:t>
            </a:fld>
            <a:endParaRPr lang="fr-FR"/>
          </a:p>
        </p:txBody>
      </p:sp>
      <p:sp>
        <p:nvSpPr>
          <p:cNvPr id="10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11373681" y="6534449"/>
            <a:ext cx="470765" cy="180425"/>
          </a:xfrm>
          <a:prstGeom prst="rect">
            <a:avLst/>
          </a:prstGeom>
        </p:spPr>
        <p:txBody>
          <a:bodyPr vert="horz" wrap="none" lIns="36000" tIns="36000" rIns="0" bIns="36000" rtlCol="0" anchor="ctr">
            <a:spAutoFit/>
          </a:bodyPr>
          <a:lstStyle>
            <a:lvl1pPr algn="r">
              <a:defRPr lang="fr-FR" sz="700" smtClean="0">
                <a:solidFill>
                  <a:srgbClr val="00519E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PAGE </a:t>
            </a:r>
            <a:fld id="{1AAF37F3-018A-4914-95D5-5702BD6677D3}" type="slidenum">
              <a:rPr lang="fr-FR" smtClean="0"/>
              <a:pPr/>
              <a:t>‹#›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912000" y="792656"/>
            <a:ext cx="5934492" cy="848300"/>
          </a:xfrm>
          <a:prstGeom prst="rect">
            <a:avLst/>
          </a:prstGeom>
        </p:spPr>
        <p:txBody>
          <a:bodyPr wrap="none" lIns="72000" tIns="36000" rIns="72000" bIns="36000">
            <a:spAutoFit/>
          </a:bodyPr>
          <a:lstStyle/>
          <a:p>
            <a:pPr lvl="0" algn="l">
              <a:lnSpc>
                <a:spcPct val="90000"/>
              </a:lnSpc>
            </a:pPr>
            <a:r>
              <a:rPr lang="fr-FR"/>
              <a:t>Titre en Calibri corps 28 pt, fer à gauche</a:t>
            </a:r>
            <a:br>
              <a:rPr lang="fr-FR"/>
            </a:br>
            <a:r>
              <a:rPr lang="fr-FR"/>
              <a:t>sur deux lignes maximum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idx="1"/>
          </p:nvPr>
        </p:nvSpPr>
        <p:spPr>
          <a:xfrm>
            <a:off x="912000" y="2780928"/>
            <a:ext cx="10752000" cy="707886"/>
          </a:xfrm>
          <a:prstGeom prst="rect">
            <a:avLst/>
          </a:prstGeom>
        </p:spPr>
        <p:txBody>
          <a:bodyPr vert="horz" lIns="91440" tIns="45720" rIns="91440" bIns="45720" rtlCol="0">
            <a:spAutoFit/>
          </a:bodyPr>
          <a:lstStyle/>
          <a:p>
            <a:pPr lvl="0"/>
            <a:r>
              <a:rPr lang="fr-FR"/>
              <a:t>Corps </a:t>
            </a:r>
            <a:r>
              <a:rPr lang="fr-FR"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texte en Arial </a:t>
            </a:r>
            <a:r>
              <a:rPr lang="fr-FR" sz="1600" b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regular</a:t>
            </a:r>
            <a:r>
              <a:rPr lang="fr-FR" sz="1600" b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16pt </a:t>
            </a:r>
            <a:endParaRPr lang="fr-FR"/>
          </a:p>
          <a:p>
            <a:pPr lvl="1"/>
            <a:r>
              <a:rPr lang="fr-FR"/>
              <a:t>Deuxième niveau de texte en Arial </a:t>
            </a:r>
            <a:r>
              <a:rPr lang="fr-FR" err="1"/>
              <a:t>regular</a:t>
            </a:r>
            <a:r>
              <a:rPr lang="fr-FR"/>
              <a:t> 14pt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ADB1533D-E830-4641-93E2-56B48DE6AC4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20" y="5782711"/>
            <a:ext cx="2269772" cy="916775"/>
          </a:xfrm>
          <a:prstGeom prst="rect">
            <a:avLst/>
          </a:prstGeom>
        </p:spPr>
      </p:pic>
      <p:pic>
        <p:nvPicPr>
          <p:cNvPr id="2050" name="Picture 2" descr="Afficher l’image source">
            <a:extLst>
              <a:ext uri="{FF2B5EF4-FFF2-40B4-BE49-F238E27FC236}">
                <a16:creationId xmlns:a16="http://schemas.microsoft.com/office/drawing/2014/main" id="{251B272B-71FC-40DA-B03F-2EAD17D62F8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4330" y="5916775"/>
            <a:ext cx="2269772" cy="707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2241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5" r:id="rId2"/>
    <p:sldLayoutId id="2147483656" r:id="rId3"/>
  </p:sldLayoutIdLst>
  <p:hf hdr="0" ftr="0"/>
  <p:txStyles>
    <p:titleStyle>
      <a:lvl1pPr marL="0" marR="0" indent="0" algn="l" defTabSz="914400" rtl="0" eaLnBrk="1" fontAlgn="auto" latinLnBrk="0" hangingPunct="1">
        <a:lnSpc>
          <a:spcPct val="100000"/>
        </a:lnSpc>
        <a:spcBef>
          <a:spcPct val="0"/>
        </a:spcBef>
        <a:spcAft>
          <a:spcPts val="0"/>
        </a:spcAft>
        <a:buClrTx/>
        <a:buSzTx/>
        <a:buFontTx/>
        <a:buNone/>
        <a:tabLst/>
        <a:defRPr lang="fr-FR" sz="2800" kern="1200" dirty="0" smtClean="0">
          <a:solidFill>
            <a:srgbClr val="00519E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buFont typeface="Arial" panose="020B0604020202020204" pitchFamily="34" charset="0"/>
        <a:buNone/>
        <a:defRPr lang="fr-FR" sz="1600" b="0" kern="1200" dirty="0" smtClean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marL="540000" indent="-216000" algn="l" defTabSz="914400" rtl="0" eaLnBrk="1" latinLnBrk="0" hangingPunct="1">
        <a:spcBef>
          <a:spcPts val="1200"/>
        </a:spcBef>
        <a:buClr>
          <a:srgbClr val="00519E"/>
        </a:buClr>
        <a:buFont typeface="Arial" panose="020B0604020202020204" pitchFamily="34" charset="0"/>
        <a:buChar char="●"/>
        <a:defRPr lang="fr-FR" sz="1400" b="0" kern="1200" baseline="0" dirty="0" smtClean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inno-num@metropolegrandparis.fr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33500" y="2132856"/>
            <a:ext cx="10435167" cy="4012243"/>
          </a:xfrm>
        </p:spPr>
        <p:txBody>
          <a:bodyPr/>
          <a:lstStyle/>
          <a:p>
            <a:br>
              <a:rPr lang="fr-FR" dirty="0"/>
            </a:br>
            <a:br>
              <a:rPr lang="fr-FR" dirty="0"/>
            </a:br>
            <a:r>
              <a:rPr lang="fr-FR" b="1" dirty="0"/>
              <a:t>Fonds « Innover dans la </a:t>
            </a:r>
            <a:r>
              <a:rPr lang="fr-FR" b="1"/>
              <a:t>Ville »</a:t>
            </a:r>
            <a:br>
              <a:rPr lang="fr-FR" b="1" dirty="0"/>
            </a:br>
            <a:r>
              <a:rPr lang="fr-FR" b="1" dirty="0"/>
              <a:t> 				/ Candidature Structure publique </a:t>
            </a:r>
            <a:br>
              <a:rPr lang="fr-FR" b="1" dirty="0"/>
            </a:br>
            <a:r>
              <a:rPr lang="fr-FR" b="1" dirty="0"/>
              <a:t> 					</a:t>
            </a:r>
            <a:r>
              <a:rPr lang="fr-FR" sz="3200" dirty="0"/>
              <a:t>- Structure publique</a:t>
            </a:r>
            <a:br>
              <a:rPr lang="fr-FR" sz="3200" dirty="0"/>
            </a:br>
            <a:r>
              <a:rPr lang="fr-FR" sz="3200" dirty="0"/>
              <a:t> 					- Nom du projet </a:t>
            </a:r>
            <a:br>
              <a:rPr lang="fr-FR" b="1" dirty="0"/>
            </a:br>
            <a:br>
              <a:rPr lang="fr-FR" sz="2200" i="1" dirty="0"/>
            </a:br>
            <a:endParaRPr lang="fr-FR" sz="2200" i="1" dirty="0"/>
          </a:p>
        </p:txBody>
      </p:sp>
    </p:spTree>
    <p:extLst>
      <p:ext uri="{BB962C8B-B14F-4D97-AF65-F5344CB8AC3E}">
        <p14:creationId xmlns:p14="http://schemas.microsoft.com/office/powerpoint/2010/main" val="6427958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 : carré corné 6">
            <a:extLst>
              <a:ext uri="{FF2B5EF4-FFF2-40B4-BE49-F238E27FC236}">
                <a16:creationId xmlns:a16="http://schemas.microsoft.com/office/drawing/2014/main" id="{C909A28D-4F84-4504-938C-AB112EA90F87}"/>
              </a:ext>
            </a:extLst>
          </p:cNvPr>
          <p:cNvSpPr/>
          <p:nvPr/>
        </p:nvSpPr>
        <p:spPr>
          <a:xfrm>
            <a:off x="3249386" y="1502229"/>
            <a:ext cx="5143500" cy="3624943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2AF844-28D9-4753-9E75-D3325D23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68B9-11C7-4EE5-B365-FED7D5113C14}" type="datetime1">
              <a:rPr lang="fr-FR" smtClean="0"/>
              <a:t>03/10/2025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5C7F778-BE60-4485-996C-63C2AE58CB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PAGE </a:t>
            </a:r>
            <a:fld id="{1AAF37F3-018A-4914-95D5-5702BD6677D3}" type="slidenum">
              <a:rPr lang="fr-FR" smtClean="0"/>
              <a:pPr/>
              <a:t>10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F695807-A9E7-4AD1-BE1F-2A58240FDD02}"/>
              </a:ext>
            </a:extLst>
          </p:cNvPr>
          <p:cNvSpPr txBox="1"/>
          <p:nvPr/>
        </p:nvSpPr>
        <p:spPr>
          <a:xfrm>
            <a:off x="604770" y="251566"/>
            <a:ext cx="107643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>
                <a:solidFill>
                  <a:srgbClr val="004F9E"/>
                </a:solidFill>
                <a:latin typeface="+mj-lt"/>
                <a:cs typeface="Arial" panose="020B0604020202020204" pitchFamily="34" charset="0"/>
              </a:rPr>
              <a:t>Modalités de mise en commun ou de passage à l’échelle</a:t>
            </a:r>
            <a:endParaRPr lang="fr-FR" sz="2800">
              <a:solidFill>
                <a:srgbClr val="004F9E"/>
              </a:solidFill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C2DCDC-A444-490E-9517-852C2ED68823}"/>
              </a:ext>
            </a:extLst>
          </p:cNvPr>
          <p:cNvSpPr/>
          <p:nvPr/>
        </p:nvSpPr>
        <p:spPr>
          <a:xfrm>
            <a:off x="3249386" y="1518558"/>
            <a:ext cx="4898570" cy="3396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Modalité de partage des résultats avec les collectivités métropolitaines 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Aspect réplicable du projet à d’autres territoires 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Suites éventuelles au projet en cas de succès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Clr>
                <a:schemeClr val="accent2"/>
              </a:buClr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93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2AF844-28D9-4753-9E75-D3325D23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68B9-11C7-4EE5-B365-FED7D5113C14}" type="datetime1">
              <a:rPr lang="fr-FR" smtClean="0"/>
              <a:t>03/10/2025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5C7F778-BE60-4485-996C-63C2AE58CB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PAGE </a:t>
            </a:r>
            <a:fld id="{1AAF37F3-018A-4914-95D5-5702BD6677D3}" type="slidenum">
              <a:rPr lang="fr-FR" smtClean="0"/>
              <a:pPr/>
              <a:t>11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F695807-A9E7-4AD1-BE1F-2A58240FDD02}"/>
              </a:ext>
            </a:extLst>
          </p:cNvPr>
          <p:cNvSpPr txBox="1"/>
          <p:nvPr/>
        </p:nvSpPr>
        <p:spPr>
          <a:xfrm>
            <a:off x="604770" y="251566"/>
            <a:ext cx="107643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004F9E"/>
                </a:solidFill>
                <a:latin typeface="+mj-lt"/>
                <a:cs typeface="Arial" panose="020B0604020202020204" pitchFamily="34" charset="0"/>
              </a:rPr>
              <a:t>Synthèse du projet </a:t>
            </a:r>
            <a:r>
              <a:rPr lang="fr-FR" sz="2800" b="1">
                <a:solidFill>
                  <a:srgbClr val="004F9E"/>
                </a:solidFill>
                <a:latin typeface="+mj-lt"/>
                <a:cs typeface="Arial" panose="020B0604020202020204" pitchFamily="34" charset="0"/>
              </a:rPr>
              <a:t>/ Structure </a:t>
            </a:r>
            <a:r>
              <a:rPr lang="fr-FR" sz="2800" b="1" dirty="0">
                <a:solidFill>
                  <a:srgbClr val="004F9E"/>
                </a:solidFill>
                <a:latin typeface="+mj-lt"/>
                <a:cs typeface="Arial" panose="020B0604020202020204" pitchFamily="34" charset="0"/>
              </a:rPr>
              <a:t>– Nom du Projet</a:t>
            </a:r>
            <a:endParaRPr lang="fr-FR" sz="2800" dirty="0">
              <a:solidFill>
                <a:srgbClr val="004F9E"/>
              </a:solidFill>
              <a:latin typeface="+mj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8BE3429-FDD7-4CF7-A08F-781D819FB41F}"/>
              </a:ext>
            </a:extLst>
          </p:cNvPr>
          <p:cNvSpPr/>
          <p:nvPr/>
        </p:nvSpPr>
        <p:spPr>
          <a:xfrm>
            <a:off x="604770" y="3396344"/>
            <a:ext cx="4138679" cy="221819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buClr>
                <a:schemeClr val="accent2"/>
              </a:buClr>
            </a:pPr>
            <a:r>
              <a:rPr lang="fr-FR" b="1" i="1">
                <a:solidFill>
                  <a:schemeClr val="accent1"/>
                </a:solidFill>
              </a:rPr>
              <a:t>Coût du projet : </a:t>
            </a:r>
          </a:p>
          <a:p>
            <a:pPr>
              <a:buClr>
                <a:schemeClr val="accent2"/>
              </a:buClr>
            </a:pPr>
            <a:r>
              <a:rPr lang="fr-FR">
                <a:solidFill>
                  <a:schemeClr val="tx1"/>
                </a:solidFill>
              </a:rPr>
              <a:t>XXXXXXX,XX € HT</a:t>
            </a:r>
          </a:p>
          <a:p>
            <a:pPr>
              <a:buClr>
                <a:schemeClr val="accent2"/>
              </a:buClr>
            </a:pPr>
            <a:endParaRPr lang="fr-FR">
              <a:solidFill>
                <a:schemeClr val="tx1"/>
              </a:solidFill>
            </a:endParaRPr>
          </a:p>
          <a:p>
            <a:pPr>
              <a:buClr>
                <a:schemeClr val="accent2"/>
              </a:buClr>
            </a:pPr>
            <a:r>
              <a:rPr lang="fr-FR" b="1" i="1">
                <a:solidFill>
                  <a:schemeClr val="accent1"/>
                </a:solidFill>
              </a:rPr>
              <a:t>Subvention sollicitée: </a:t>
            </a:r>
          </a:p>
          <a:p>
            <a:pPr>
              <a:buClr>
                <a:schemeClr val="accent2"/>
              </a:buClr>
            </a:pPr>
            <a:r>
              <a:rPr lang="fr-FR">
                <a:solidFill>
                  <a:schemeClr val="tx1"/>
                </a:solidFill>
              </a:rPr>
              <a:t>XXXXXX,XX € </a:t>
            </a:r>
            <a:r>
              <a:rPr lang="fr-FR">
                <a:solidFill>
                  <a:schemeClr val="accent1"/>
                </a:solidFill>
              </a:rPr>
              <a:t>dont : </a:t>
            </a:r>
          </a:p>
          <a:p>
            <a:pPr marL="285750" indent="-285750">
              <a:buClr>
                <a:schemeClr val="accent2"/>
              </a:buClr>
              <a:buFontTx/>
              <a:buChar char="-"/>
            </a:pPr>
            <a:r>
              <a:rPr lang="fr-FR">
                <a:solidFill>
                  <a:schemeClr val="tx1"/>
                </a:solidFill>
              </a:rPr>
              <a:t>XXXXX,XX € </a:t>
            </a:r>
            <a:r>
              <a:rPr lang="fr-FR">
                <a:solidFill>
                  <a:schemeClr val="accent1"/>
                </a:solidFill>
              </a:rPr>
              <a:t>en fonctionnement</a:t>
            </a:r>
          </a:p>
          <a:p>
            <a:pPr marL="285750" indent="-285750">
              <a:buClr>
                <a:schemeClr val="accent2"/>
              </a:buClr>
              <a:buFontTx/>
              <a:buChar char="-"/>
            </a:pPr>
            <a:r>
              <a:rPr lang="fr-FR">
                <a:solidFill>
                  <a:schemeClr val="tx1"/>
                </a:solidFill>
              </a:rPr>
              <a:t>XXXXX,XX € </a:t>
            </a:r>
            <a:r>
              <a:rPr lang="fr-FR">
                <a:solidFill>
                  <a:schemeClr val="accent1"/>
                </a:solidFill>
              </a:rPr>
              <a:t>en investissement</a:t>
            </a:r>
          </a:p>
          <a:p>
            <a:pPr>
              <a:buClr>
                <a:schemeClr val="accent2"/>
              </a:buClr>
            </a:pPr>
            <a:endParaRPr lang="fr-FR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570D794-47FC-474F-B216-CFDDBB143218}"/>
              </a:ext>
            </a:extLst>
          </p:cNvPr>
          <p:cNvSpPr/>
          <p:nvPr/>
        </p:nvSpPr>
        <p:spPr>
          <a:xfrm>
            <a:off x="5122032" y="3967843"/>
            <a:ext cx="6722414" cy="164669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buClr>
                <a:schemeClr val="accent2"/>
              </a:buClr>
            </a:pPr>
            <a:r>
              <a:rPr lang="fr-FR" b="1" i="1">
                <a:solidFill>
                  <a:schemeClr val="accent1"/>
                </a:solidFill>
              </a:rPr>
              <a:t>Contact référent :</a:t>
            </a:r>
          </a:p>
          <a:p>
            <a:pPr>
              <a:buClr>
                <a:schemeClr val="accent2"/>
              </a:buClr>
            </a:pPr>
            <a:r>
              <a:rPr lang="fr-FR">
                <a:solidFill>
                  <a:schemeClr val="tx1"/>
                </a:solidFill>
              </a:rPr>
              <a:t>Civilité, nom /prénom :  </a:t>
            </a:r>
          </a:p>
          <a:p>
            <a:pPr>
              <a:buClr>
                <a:schemeClr val="accent2"/>
              </a:buClr>
            </a:pPr>
            <a:r>
              <a:rPr lang="fr-FR">
                <a:solidFill>
                  <a:schemeClr val="tx1"/>
                </a:solidFill>
              </a:rPr>
              <a:t>Fonction au sein de l'organisme bénéficiaire :  </a:t>
            </a:r>
          </a:p>
          <a:p>
            <a:pPr>
              <a:buClr>
                <a:schemeClr val="accent2"/>
              </a:buClr>
            </a:pPr>
            <a:r>
              <a:rPr lang="fr-FR">
                <a:solidFill>
                  <a:schemeClr val="tx1"/>
                </a:solidFill>
              </a:rPr>
              <a:t>Tél. : </a:t>
            </a:r>
          </a:p>
          <a:p>
            <a:pPr>
              <a:buClr>
                <a:schemeClr val="accent2"/>
              </a:buClr>
            </a:pPr>
            <a:r>
              <a:rPr lang="fr-FR">
                <a:solidFill>
                  <a:schemeClr val="tx1"/>
                </a:solidFill>
              </a:rPr>
              <a:t>Adresse électronique : </a:t>
            </a:r>
          </a:p>
          <a:p>
            <a:pPr>
              <a:buClr>
                <a:schemeClr val="accent2"/>
              </a:buClr>
            </a:pPr>
            <a:r>
              <a:rPr lang="fr-FR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445BC4A-3A5D-44FA-BD75-23142B3E4E0D}"/>
              </a:ext>
            </a:extLst>
          </p:cNvPr>
          <p:cNvSpPr/>
          <p:nvPr/>
        </p:nvSpPr>
        <p:spPr>
          <a:xfrm>
            <a:off x="604770" y="911152"/>
            <a:ext cx="4138679" cy="2218196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buClr>
                <a:schemeClr val="accent2"/>
              </a:buClr>
            </a:pPr>
            <a:r>
              <a:rPr lang="fr-FR" b="1" i="1">
                <a:solidFill>
                  <a:schemeClr val="accent1"/>
                </a:solidFill>
              </a:rPr>
              <a:t>Description synthétique du projet : </a:t>
            </a:r>
          </a:p>
          <a:p>
            <a:pPr>
              <a:buClr>
                <a:schemeClr val="accent2"/>
              </a:buClr>
            </a:pPr>
            <a:r>
              <a:rPr lang="fr-FR">
                <a:solidFill>
                  <a:schemeClr val="tx1"/>
                </a:solidFill>
              </a:rPr>
              <a:t>XXXXX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8E5A09-2189-4B16-A4E0-9F07624BBD14}"/>
              </a:ext>
            </a:extLst>
          </p:cNvPr>
          <p:cNvSpPr/>
          <p:nvPr/>
        </p:nvSpPr>
        <p:spPr>
          <a:xfrm>
            <a:off x="5122032" y="911152"/>
            <a:ext cx="6722414" cy="126054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buClr>
                <a:schemeClr val="accent2"/>
              </a:buClr>
            </a:pPr>
            <a:r>
              <a:rPr lang="fr-FR" b="1" i="1">
                <a:solidFill>
                  <a:schemeClr val="accent1"/>
                </a:solidFill>
              </a:rPr>
              <a:t>Partenaires du projet : </a:t>
            </a:r>
          </a:p>
          <a:p>
            <a:pPr>
              <a:buClr>
                <a:schemeClr val="accent2"/>
              </a:buClr>
            </a:pPr>
            <a:r>
              <a:rPr lang="fr-FR">
                <a:solidFill>
                  <a:schemeClr val="tx1"/>
                </a:solidFill>
              </a:rPr>
              <a:t>XXXX</a:t>
            </a:r>
          </a:p>
          <a:p>
            <a:pPr>
              <a:buClr>
                <a:schemeClr val="accent2"/>
              </a:buClr>
            </a:pPr>
            <a:r>
              <a:rPr lang="fr-FR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EF3777B-AF4C-410B-8980-F57E300239A1}"/>
              </a:ext>
            </a:extLst>
          </p:cNvPr>
          <p:cNvSpPr/>
          <p:nvPr/>
        </p:nvSpPr>
        <p:spPr>
          <a:xfrm>
            <a:off x="5100746" y="2439498"/>
            <a:ext cx="6743700" cy="126054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buClr>
                <a:schemeClr val="accent2"/>
              </a:buClr>
            </a:pPr>
            <a:r>
              <a:rPr lang="fr-FR" b="1" i="1">
                <a:solidFill>
                  <a:schemeClr val="accent1"/>
                </a:solidFill>
              </a:rPr>
              <a:t>Principaux indicateurs de réussite du projet </a:t>
            </a:r>
            <a:r>
              <a:rPr lang="fr-FR" i="1">
                <a:solidFill>
                  <a:schemeClr val="accent1"/>
                </a:solidFill>
              </a:rPr>
              <a:t>: </a:t>
            </a:r>
          </a:p>
          <a:p>
            <a:pPr>
              <a:buClr>
                <a:schemeClr val="accent2"/>
              </a:buClr>
            </a:pPr>
            <a:r>
              <a:rPr lang="fr-FR">
                <a:solidFill>
                  <a:schemeClr val="tx1"/>
                </a:solidFill>
              </a:rPr>
              <a:t>XXXXX</a:t>
            </a:r>
          </a:p>
          <a:p>
            <a:pPr>
              <a:buClr>
                <a:schemeClr val="accent2"/>
              </a:buClr>
            </a:pPr>
            <a:r>
              <a:rPr lang="fr-FR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244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2AF844-28D9-4753-9E75-D3325D23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68B9-11C7-4EE5-B365-FED7D5113C14}" type="datetime1">
              <a:rPr lang="fr-FR" smtClean="0"/>
              <a:t>03/10/2025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5C7F778-BE60-4485-996C-63C2AE58CB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PAGE </a:t>
            </a:r>
            <a:fld id="{1AAF37F3-018A-4914-95D5-5702BD6677D3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F695807-A9E7-4AD1-BE1F-2A58240FDD02}"/>
              </a:ext>
            </a:extLst>
          </p:cNvPr>
          <p:cNvSpPr txBox="1"/>
          <p:nvPr/>
        </p:nvSpPr>
        <p:spPr>
          <a:xfrm>
            <a:off x="604770" y="251566"/>
            <a:ext cx="107643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>
                <a:solidFill>
                  <a:srgbClr val="004F9E"/>
                </a:solidFill>
                <a:latin typeface="+mj-lt"/>
                <a:cs typeface="Arial" panose="020B0604020202020204" pitchFamily="34" charset="0"/>
              </a:rPr>
              <a:t>Eléments préliminaires</a:t>
            </a:r>
            <a:endParaRPr lang="fr-FR" sz="2800">
              <a:solidFill>
                <a:srgbClr val="004F9E"/>
              </a:solidFill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C2DCDC-A444-490E-9517-852C2ED68823}"/>
              </a:ext>
            </a:extLst>
          </p:cNvPr>
          <p:cNvSpPr/>
          <p:nvPr/>
        </p:nvSpPr>
        <p:spPr>
          <a:xfrm>
            <a:off x="435582" y="917217"/>
            <a:ext cx="7557803" cy="3433608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fr-FR" sz="1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 présent support de présentation, complété en respectant le nombre de diapositive initiale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La fiche signalétique du projet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 plan de financement du projet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Un courrier de l’exécutif de la structure publique faisant état de la demande de financement et présentant le tour de table éventuel réalisé auprès d’autres financeurs 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Pour les communes et EPT, la délibération ou le projet de délibération de l’organe délibérant approuvant le projet et autorisant la demande de subventions 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Pour tout autre type de structure publique : un document attestant de l’existence de la structure (délibération constitutive…) </a:t>
            </a:r>
          </a:p>
          <a:p>
            <a:pPr>
              <a:buClr>
                <a:schemeClr val="accent2"/>
              </a:buClr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AABA7DD-EE06-4A41-A104-4D1D0D22DBCD}"/>
              </a:ext>
            </a:extLst>
          </p:cNvPr>
          <p:cNvSpPr/>
          <p:nvPr/>
        </p:nvSpPr>
        <p:spPr>
          <a:xfrm>
            <a:off x="604770" y="756177"/>
            <a:ext cx="5047635" cy="289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accent2"/>
                </a:solidFill>
              </a:rPr>
              <a:t>Eléments constitutifs du dossier de candidature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BE2FCB1-9A6D-4E76-B769-8DA396119DC0}"/>
              </a:ext>
            </a:extLst>
          </p:cNvPr>
          <p:cNvSpPr/>
          <p:nvPr/>
        </p:nvSpPr>
        <p:spPr>
          <a:xfrm>
            <a:off x="429233" y="4503266"/>
            <a:ext cx="7557802" cy="1183516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fr-FR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Clr>
                <a:schemeClr val="accent2"/>
              </a:buClr>
            </a:pPr>
            <a:r>
              <a:rPr lang="fr-FR" sz="1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L’ensemble des pièces constitutives du dossier de candidature doit être transmis par mail à l’adresse suivante : </a:t>
            </a:r>
          </a:p>
          <a:p>
            <a:pPr algn="ctr">
              <a:buClr>
                <a:schemeClr val="accent2"/>
              </a:buClr>
            </a:pPr>
            <a:r>
              <a:rPr lang="fr-FR" sz="1700" dirty="0">
                <a:solidFill>
                  <a:schemeClr val="tx1">
                    <a:lumMod val="95000"/>
                    <a:lumOff val="5000"/>
                  </a:schemeClr>
                </a:solidFill>
                <a:hlinkClick r:id="rId2"/>
              </a:rPr>
              <a:t>inno-num@metropolegrandparis.fr</a:t>
            </a:r>
            <a:endParaRPr lang="fr-FR" sz="17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Clr>
                <a:schemeClr val="accent2"/>
              </a:buClr>
            </a:pPr>
            <a:endParaRPr lang="fr-FR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Clr>
                <a:schemeClr val="accent2"/>
              </a:buClr>
            </a:pPr>
            <a:endParaRPr lang="fr-FR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Clr>
                <a:schemeClr val="accent2"/>
              </a:buClr>
            </a:pPr>
            <a:r>
              <a:rPr lang="fr-FR" sz="20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	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970D99-3DB3-4EF2-ABC1-AA4D55AFCB91}"/>
              </a:ext>
            </a:extLst>
          </p:cNvPr>
          <p:cNvSpPr/>
          <p:nvPr/>
        </p:nvSpPr>
        <p:spPr>
          <a:xfrm>
            <a:off x="604770" y="4350825"/>
            <a:ext cx="3951515" cy="29021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r-FR" b="1" dirty="0">
                <a:solidFill>
                  <a:schemeClr val="accent2"/>
                </a:solidFill>
              </a:rPr>
              <a:t>Modalités de transmission du dossier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F2C6377-ACBA-425D-A3C0-63C318BF96B8}"/>
              </a:ext>
            </a:extLst>
          </p:cNvPr>
          <p:cNvSpPr/>
          <p:nvPr/>
        </p:nvSpPr>
        <p:spPr>
          <a:xfrm>
            <a:off x="8245926" y="917217"/>
            <a:ext cx="3664600" cy="4769565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endParaRPr lang="fr-FR" sz="240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Clr>
                <a:schemeClr val="accent2"/>
              </a:buClr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20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5E7B9F5-096E-43A0-B28C-678760C7527F}"/>
              </a:ext>
            </a:extLst>
          </p:cNvPr>
          <p:cNvSpPr/>
          <p:nvPr/>
        </p:nvSpPr>
        <p:spPr>
          <a:xfrm>
            <a:off x="8804598" y="772302"/>
            <a:ext cx="2547256" cy="28983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>
                <a:solidFill>
                  <a:schemeClr val="accent2"/>
                </a:solidFill>
              </a:rPr>
              <a:t>Légende</a:t>
            </a:r>
          </a:p>
        </p:txBody>
      </p:sp>
      <p:sp>
        <p:nvSpPr>
          <p:cNvPr id="4" name="Rectangle : carré corné 3">
            <a:extLst>
              <a:ext uri="{FF2B5EF4-FFF2-40B4-BE49-F238E27FC236}">
                <a16:creationId xmlns:a16="http://schemas.microsoft.com/office/drawing/2014/main" id="{0BE6A091-63EE-4778-BE52-8F0CFB8D7D0C}"/>
              </a:ext>
            </a:extLst>
          </p:cNvPr>
          <p:cNvSpPr/>
          <p:nvPr/>
        </p:nvSpPr>
        <p:spPr>
          <a:xfrm>
            <a:off x="8539227" y="1282579"/>
            <a:ext cx="3118758" cy="2099021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19F46D-F8CF-47B8-A585-FA4A703E88C6}"/>
              </a:ext>
            </a:extLst>
          </p:cNvPr>
          <p:cNvSpPr/>
          <p:nvPr/>
        </p:nvSpPr>
        <p:spPr>
          <a:xfrm>
            <a:off x="9003938" y="1420252"/>
            <a:ext cx="2365203" cy="17471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Les informations dans ces encarts sont des aides au remplissage, elles n’ont pas vocation apparaitre dans votre dossier finalisé</a:t>
            </a:r>
          </a:p>
          <a:p>
            <a:pPr marL="285750" indent="-285750" algn="ctr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6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FAFC2BD-27F3-4911-AFE4-370F7E59F318}"/>
              </a:ext>
            </a:extLst>
          </p:cNvPr>
          <p:cNvSpPr/>
          <p:nvPr/>
        </p:nvSpPr>
        <p:spPr>
          <a:xfrm>
            <a:off x="8539226" y="3670442"/>
            <a:ext cx="3118759" cy="165098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buClr>
                <a:schemeClr val="accent2"/>
              </a:buClr>
            </a:pPr>
            <a:endParaRPr lang="fr-FR" sz="2000">
              <a:solidFill>
                <a:schemeClr val="accent1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5DF9627-BC67-42EA-83CE-4D660A41DF5B}"/>
              </a:ext>
            </a:extLst>
          </p:cNvPr>
          <p:cNvSpPr/>
          <p:nvPr/>
        </p:nvSpPr>
        <p:spPr>
          <a:xfrm>
            <a:off x="8895624" y="3909119"/>
            <a:ext cx="2365203" cy="12746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17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Les informations dans ces encarts sont à remplir en respectant le formalisme indiqué</a:t>
            </a:r>
          </a:p>
        </p:txBody>
      </p:sp>
    </p:spTree>
    <p:extLst>
      <p:ext uri="{BB962C8B-B14F-4D97-AF65-F5344CB8AC3E}">
        <p14:creationId xmlns:p14="http://schemas.microsoft.com/office/powerpoint/2010/main" val="1936380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2AF844-28D9-4753-9E75-D3325D23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68B9-11C7-4EE5-B365-FED7D5113C14}" type="datetime1">
              <a:rPr lang="fr-FR" smtClean="0"/>
              <a:t>03/10/2025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5C7F778-BE60-4485-996C-63C2AE58CB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PAGE </a:t>
            </a:r>
            <a:fld id="{1AAF37F3-018A-4914-95D5-5702BD6677D3}" type="slidenum">
              <a:rPr lang="fr-FR" smtClean="0"/>
              <a:pPr/>
              <a:t>3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F695807-A9E7-4AD1-BE1F-2A58240FDD02}"/>
              </a:ext>
            </a:extLst>
          </p:cNvPr>
          <p:cNvSpPr txBox="1"/>
          <p:nvPr/>
        </p:nvSpPr>
        <p:spPr>
          <a:xfrm>
            <a:off x="604770" y="251566"/>
            <a:ext cx="107643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>
                <a:solidFill>
                  <a:srgbClr val="004F9E"/>
                </a:solidFill>
                <a:latin typeface="+mj-lt"/>
                <a:cs typeface="Arial" panose="020B0604020202020204" pitchFamily="34" charset="0"/>
              </a:rPr>
              <a:t>Thématique du projet</a:t>
            </a:r>
            <a:endParaRPr lang="fr-FR" sz="2800">
              <a:solidFill>
                <a:srgbClr val="004F9E"/>
              </a:solidFill>
              <a:latin typeface="+mj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CCE21BC-F679-4377-A360-18D45FD74CAF}"/>
              </a:ext>
            </a:extLst>
          </p:cNvPr>
          <p:cNvSpPr/>
          <p:nvPr/>
        </p:nvSpPr>
        <p:spPr>
          <a:xfrm>
            <a:off x="218089" y="774786"/>
            <a:ext cx="11875940" cy="49653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>
              <a:buClr>
                <a:schemeClr val="accent2"/>
              </a:buClr>
            </a:pPr>
            <a:r>
              <a:rPr lang="fr-FR" b="1" i="1" dirty="0">
                <a:solidFill>
                  <a:schemeClr val="accent1"/>
                </a:solidFill>
              </a:rPr>
              <a:t>Colorer la ou les thématiques du projet : </a:t>
            </a:r>
          </a:p>
          <a:p>
            <a:pPr marL="546100">
              <a:spcAft>
                <a:spcPts val="600"/>
              </a:spcAft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Services publics numériques aux habitants</a:t>
            </a:r>
          </a:p>
          <a:p>
            <a:pPr marL="546100">
              <a:spcAft>
                <a:spcPts val="600"/>
              </a:spcAft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Transition numérique du fonctionnement et de l’organisation de la collectivité</a:t>
            </a:r>
          </a:p>
          <a:p>
            <a:pPr marL="546100">
              <a:spcAft>
                <a:spcPts val="600"/>
              </a:spcAft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Urbanisme, d’aménagement urbain, de construction </a:t>
            </a:r>
          </a:p>
          <a:p>
            <a:pPr marL="546100">
              <a:spcAft>
                <a:spcPts val="600"/>
              </a:spcAft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Habitat</a:t>
            </a:r>
          </a:p>
          <a:p>
            <a:pPr marL="546100">
              <a:spcAft>
                <a:spcPts val="600"/>
              </a:spcAft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Environnement en zone urbaine dense (gestion de l’énergie, lutte contre les pollutions, biodiversité, renaturation de la ville, alimentation, etc.)</a:t>
            </a:r>
          </a:p>
          <a:p>
            <a:pPr marL="546100">
              <a:spcAft>
                <a:spcPts val="600"/>
              </a:spcAft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Economie circulaire</a:t>
            </a:r>
          </a:p>
          <a:p>
            <a:pPr marL="546100">
              <a:spcAft>
                <a:spcPts val="600"/>
              </a:spcAft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Mobilités douces et durables</a:t>
            </a:r>
          </a:p>
          <a:p>
            <a:pPr marL="546100">
              <a:spcAft>
                <a:spcPts val="600"/>
              </a:spcAft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Logistique</a:t>
            </a:r>
          </a:p>
          <a:p>
            <a:pPr marL="546100">
              <a:spcAft>
                <a:spcPts val="600"/>
              </a:spcAft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Economie de proximité (</a:t>
            </a:r>
            <a:r>
              <a:rPr lang="fr-FR" dirty="0" err="1">
                <a:solidFill>
                  <a:schemeClr val="tx1"/>
                </a:solidFill>
              </a:rPr>
              <a:t>retail</a:t>
            </a:r>
            <a:r>
              <a:rPr lang="fr-FR" dirty="0">
                <a:solidFill>
                  <a:schemeClr val="tx1"/>
                </a:solidFill>
              </a:rPr>
              <a:t>, artisanat)</a:t>
            </a:r>
          </a:p>
          <a:p>
            <a:pPr marL="546100">
              <a:spcAft>
                <a:spcPts val="600"/>
              </a:spcAft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Innovation en matière de tourisme et de culture</a:t>
            </a:r>
          </a:p>
          <a:p>
            <a:pPr marL="546100">
              <a:spcAft>
                <a:spcPts val="600"/>
              </a:spcAft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Composantes « Lieux de médiation numérique » ou « Equipements numériques » du programme Numérique pour Tous</a:t>
            </a:r>
          </a:p>
          <a:p>
            <a:pPr marL="546100">
              <a:spcAft>
                <a:spcPts val="600"/>
              </a:spcAft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Programme Cybersécurité des communes (CYBIAH)</a:t>
            </a:r>
          </a:p>
          <a:p>
            <a:pPr>
              <a:buClr>
                <a:schemeClr val="accent2"/>
              </a:buClr>
            </a:pPr>
            <a:endParaRPr lang="fr-FR" dirty="0">
              <a:solidFill>
                <a:schemeClr val="tx1"/>
              </a:solidFill>
            </a:endParaRPr>
          </a:p>
          <a:p>
            <a:pPr>
              <a:buClr>
                <a:schemeClr val="accent2"/>
              </a:buClr>
            </a:pPr>
            <a:endParaRPr lang="fr-FR" dirty="0">
              <a:solidFill>
                <a:schemeClr val="tx1"/>
              </a:solidFill>
            </a:endParaRPr>
          </a:p>
          <a:p>
            <a:pPr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8EB6F89-72A8-4599-B34A-D7548B0E8B23}"/>
              </a:ext>
            </a:extLst>
          </p:cNvPr>
          <p:cNvSpPr/>
          <p:nvPr/>
        </p:nvSpPr>
        <p:spPr>
          <a:xfrm>
            <a:off x="495829" y="1103268"/>
            <a:ext cx="216000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3EB992-BE14-4E94-9184-4D5E17030B59}"/>
              </a:ext>
            </a:extLst>
          </p:cNvPr>
          <p:cNvSpPr/>
          <p:nvPr/>
        </p:nvSpPr>
        <p:spPr>
          <a:xfrm>
            <a:off x="495829" y="1494982"/>
            <a:ext cx="216000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62E421C-E212-4CF9-BD25-FA51E02FB74F}"/>
              </a:ext>
            </a:extLst>
          </p:cNvPr>
          <p:cNvSpPr/>
          <p:nvPr/>
        </p:nvSpPr>
        <p:spPr>
          <a:xfrm>
            <a:off x="495829" y="1828166"/>
            <a:ext cx="216000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8CE9212-9FBD-40EC-9B39-57C0A61A23F3}"/>
              </a:ext>
            </a:extLst>
          </p:cNvPr>
          <p:cNvSpPr/>
          <p:nvPr/>
        </p:nvSpPr>
        <p:spPr>
          <a:xfrm>
            <a:off x="495829" y="2180436"/>
            <a:ext cx="216000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24A834E-7F2A-40AE-9F18-14FF635DB201}"/>
              </a:ext>
            </a:extLst>
          </p:cNvPr>
          <p:cNvSpPr/>
          <p:nvPr/>
        </p:nvSpPr>
        <p:spPr>
          <a:xfrm>
            <a:off x="495829" y="2532706"/>
            <a:ext cx="216000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18752A5-9F7E-4284-8CA3-526164688C6C}"/>
              </a:ext>
            </a:extLst>
          </p:cNvPr>
          <p:cNvSpPr/>
          <p:nvPr/>
        </p:nvSpPr>
        <p:spPr>
          <a:xfrm>
            <a:off x="495829" y="3156138"/>
            <a:ext cx="216000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8EE2113-F3CC-4E53-936F-3EA2DDBAA4AF}"/>
              </a:ext>
            </a:extLst>
          </p:cNvPr>
          <p:cNvSpPr/>
          <p:nvPr/>
        </p:nvSpPr>
        <p:spPr>
          <a:xfrm>
            <a:off x="495829" y="3514801"/>
            <a:ext cx="216000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0EB1E5-65F7-4A9A-A732-6666A7662C6A}"/>
              </a:ext>
            </a:extLst>
          </p:cNvPr>
          <p:cNvSpPr/>
          <p:nvPr/>
        </p:nvSpPr>
        <p:spPr>
          <a:xfrm>
            <a:off x="495829" y="3857348"/>
            <a:ext cx="216000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FE9F3F0C-C541-4DF7-8397-9E9996EC4760}"/>
              </a:ext>
            </a:extLst>
          </p:cNvPr>
          <p:cNvSpPr/>
          <p:nvPr/>
        </p:nvSpPr>
        <p:spPr>
          <a:xfrm>
            <a:off x="495829" y="4233419"/>
            <a:ext cx="216000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2B0CC7F3-1899-4776-B964-C4F3821B31BD}"/>
              </a:ext>
            </a:extLst>
          </p:cNvPr>
          <p:cNvSpPr/>
          <p:nvPr/>
        </p:nvSpPr>
        <p:spPr>
          <a:xfrm>
            <a:off x="495829" y="4552059"/>
            <a:ext cx="216000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A33277D-692F-C8B7-DEF4-BF643A16D368}"/>
              </a:ext>
            </a:extLst>
          </p:cNvPr>
          <p:cNvSpPr/>
          <p:nvPr/>
        </p:nvSpPr>
        <p:spPr>
          <a:xfrm>
            <a:off x="495829" y="4895600"/>
            <a:ext cx="216000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2C9A06F-3AC5-B3EA-3C46-02B9E6042E73}"/>
              </a:ext>
            </a:extLst>
          </p:cNvPr>
          <p:cNvSpPr/>
          <p:nvPr/>
        </p:nvSpPr>
        <p:spPr>
          <a:xfrm>
            <a:off x="495829" y="5239141"/>
            <a:ext cx="216000" cy="216000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4866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2AF844-28D9-4753-9E75-D3325D23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68B9-11C7-4EE5-B365-FED7D5113C14}" type="datetime1">
              <a:rPr lang="fr-FR" smtClean="0"/>
              <a:t>03/10/2025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5C7F778-BE60-4485-996C-63C2AE58CB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PAGE </a:t>
            </a:r>
            <a:fld id="{1AAF37F3-018A-4914-95D5-5702BD6677D3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F695807-A9E7-4AD1-BE1F-2A58240FDD02}"/>
              </a:ext>
            </a:extLst>
          </p:cNvPr>
          <p:cNvSpPr txBox="1"/>
          <p:nvPr/>
        </p:nvSpPr>
        <p:spPr>
          <a:xfrm>
            <a:off x="604770" y="251566"/>
            <a:ext cx="107643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 dirty="0">
                <a:solidFill>
                  <a:srgbClr val="004F9E"/>
                </a:solidFill>
                <a:latin typeface="+mj-lt"/>
                <a:cs typeface="Arial" panose="020B0604020202020204" pitchFamily="34" charset="0"/>
              </a:rPr>
              <a:t>Présentation du porteur de projet et du lieu d’expérimentation</a:t>
            </a:r>
            <a:endParaRPr lang="fr-FR" sz="2800" dirty="0">
              <a:solidFill>
                <a:srgbClr val="004F9E"/>
              </a:solidFill>
              <a:latin typeface="+mj-lt"/>
            </a:endParaRPr>
          </a:p>
        </p:txBody>
      </p:sp>
      <p:sp>
        <p:nvSpPr>
          <p:cNvPr id="21" name="Rectangle : carré corné 20">
            <a:extLst>
              <a:ext uri="{FF2B5EF4-FFF2-40B4-BE49-F238E27FC236}">
                <a16:creationId xmlns:a16="http://schemas.microsoft.com/office/drawing/2014/main" id="{63D5498C-6652-448F-B17A-BFB78E5E9D4C}"/>
              </a:ext>
            </a:extLst>
          </p:cNvPr>
          <p:cNvSpPr/>
          <p:nvPr/>
        </p:nvSpPr>
        <p:spPr>
          <a:xfrm>
            <a:off x="3249386" y="1502229"/>
            <a:ext cx="5143500" cy="3624943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C2DCDC-A444-490E-9517-852C2ED68823}"/>
              </a:ext>
            </a:extLst>
          </p:cNvPr>
          <p:cNvSpPr/>
          <p:nvPr/>
        </p:nvSpPr>
        <p:spPr>
          <a:xfrm>
            <a:off x="3249387" y="1502229"/>
            <a:ext cx="4898570" cy="3396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Chiffres-clés : </a:t>
            </a:r>
          </a:p>
          <a:p>
            <a:pPr marL="742950" lvl="1" indent="-285750"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Nombre d’agents</a:t>
            </a:r>
          </a:p>
          <a:p>
            <a:pPr marL="742950" lvl="1" indent="-285750"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Population concernée</a:t>
            </a:r>
          </a:p>
          <a:p>
            <a:pPr marL="742950" lvl="1" indent="-285750"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Superficie du territoire</a:t>
            </a:r>
          </a:p>
          <a:p>
            <a:pPr marL="742950" lvl="1" indent="-285750"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Nombre de structure en lien avec le projet</a:t>
            </a:r>
          </a:p>
          <a:p>
            <a:pPr marL="742950" lvl="1" indent="-285750">
              <a:buClr>
                <a:schemeClr val="accent2"/>
              </a:buClr>
              <a:buFont typeface="Courier New" panose="02070309020205020404" pitchFamily="49" charset="0"/>
              <a:buChar char="o"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… </a:t>
            </a:r>
          </a:p>
          <a:p>
            <a:pPr marL="742950" lvl="1" indent="-285750">
              <a:buClr>
                <a:schemeClr val="accent2"/>
              </a:buClr>
              <a:buFont typeface="Courier New" panose="02070309020205020404" pitchFamily="49" charset="0"/>
              <a:buChar char="o"/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Eventuels éléments cartographiques</a:t>
            </a:r>
          </a:p>
          <a:p>
            <a:pPr>
              <a:buClr>
                <a:schemeClr val="accent2"/>
              </a:buClr>
            </a:pPr>
            <a:endParaRPr lang="fr-FR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dirty="0">
                <a:solidFill>
                  <a:schemeClr val="tx1">
                    <a:lumMod val="95000"/>
                    <a:lumOff val="5000"/>
                  </a:schemeClr>
                </a:solidFill>
              </a:rPr>
              <a:t>Données autour de la thématique du projet (économie, environnement, habitat…) 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6371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 : carré corné 6">
            <a:extLst>
              <a:ext uri="{FF2B5EF4-FFF2-40B4-BE49-F238E27FC236}">
                <a16:creationId xmlns:a16="http://schemas.microsoft.com/office/drawing/2014/main" id="{C909A28D-4F84-4504-938C-AB112EA90F87}"/>
              </a:ext>
            </a:extLst>
          </p:cNvPr>
          <p:cNvSpPr/>
          <p:nvPr/>
        </p:nvSpPr>
        <p:spPr>
          <a:xfrm>
            <a:off x="3249386" y="1502229"/>
            <a:ext cx="5143500" cy="3624943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2AF844-28D9-4753-9E75-D3325D23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68B9-11C7-4EE5-B365-FED7D5113C14}" type="datetime1">
              <a:rPr lang="fr-FR" smtClean="0"/>
              <a:t>03/10/2025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5C7F778-BE60-4485-996C-63C2AE58CB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PAGE </a:t>
            </a:r>
            <a:fld id="{1AAF37F3-018A-4914-95D5-5702BD6677D3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F695807-A9E7-4AD1-BE1F-2A58240FDD02}"/>
              </a:ext>
            </a:extLst>
          </p:cNvPr>
          <p:cNvSpPr txBox="1"/>
          <p:nvPr/>
        </p:nvSpPr>
        <p:spPr>
          <a:xfrm>
            <a:off x="604770" y="251566"/>
            <a:ext cx="107643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>
                <a:solidFill>
                  <a:srgbClr val="004F9E"/>
                </a:solidFill>
                <a:latin typeface="+mj-lt"/>
                <a:cs typeface="Arial" panose="020B0604020202020204" pitchFamily="34" charset="0"/>
              </a:rPr>
              <a:t>Présentation de la problématique relative au projet</a:t>
            </a:r>
            <a:endParaRPr lang="fr-FR" sz="2800">
              <a:solidFill>
                <a:srgbClr val="004F9E"/>
              </a:solidFill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C2DCDC-A444-490E-9517-852C2ED68823}"/>
              </a:ext>
            </a:extLst>
          </p:cNvPr>
          <p:cNvSpPr/>
          <p:nvPr/>
        </p:nvSpPr>
        <p:spPr>
          <a:xfrm>
            <a:off x="3249386" y="1518558"/>
            <a:ext cx="4898570" cy="3396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Etat des lieux de l’existant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Description des difficultés rencontrées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Indicateurs qualitatifs et/ou quantitatifs permettant de qualifier le besoin</a:t>
            </a:r>
          </a:p>
          <a:p>
            <a:pPr>
              <a:buClr>
                <a:schemeClr val="accent2"/>
              </a:buClr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Caractérisation de la population cible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Lien de la problématique avec l’Innovation dans la ville, 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…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20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53443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 : carré corné 6">
            <a:extLst>
              <a:ext uri="{FF2B5EF4-FFF2-40B4-BE49-F238E27FC236}">
                <a16:creationId xmlns:a16="http://schemas.microsoft.com/office/drawing/2014/main" id="{C909A28D-4F84-4504-938C-AB112EA90F87}"/>
              </a:ext>
            </a:extLst>
          </p:cNvPr>
          <p:cNvSpPr/>
          <p:nvPr/>
        </p:nvSpPr>
        <p:spPr>
          <a:xfrm>
            <a:off x="3263478" y="1716833"/>
            <a:ext cx="5143500" cy="3624943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2AF844-28D9-4753-9E75-D3325D23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68B9-11C7-4EE5-B365-FED7D5113C14}" type="datetime1">
              <a:rPr lang="fr-FR" smtClean="0"/>
              <a:t>03/10/2025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5C7F778-BE60-4485-996C-63C2AE58CB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PAGE </a:t>
            </a:r>
            <a:fld id="{1AAF37F3-018A-4914-95D5-5702BD6677D3}" type="slidenum">
              <a:rPr lang="fr-FR" smtClean="0"/>
              <a:pPr/>
              <a:t>6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F695807-A9E7-4AD1-BE1F-2A58240FDD02}"/>
              </a:ext>
            </a:extLst>
          </p:cNvPr>
          <p:cNvSpPr txBox="1"/>
          <p:nvPr/>
        </p:nvSpPr>
        <p:spPr>
          <a:xfrm>
            <a:off x="604770" y="251566"/>
            <a:ext cx="107643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>
                <a:solidFill>
                  <a:srgbClr val="004F9E"/>
                </a:solidFill>
                <a:latin typeface="+mj-lt"/>
                <a:cs typeface="Arial" panose="020B0604020202020204" pitchFamily="34" charset="0"/>
              </a:rPr>
              <a:t>Présentation de la solution proposée</a:t>
            </a:r>
            <a:endParaRPr lang="fr-FR" sz="2800">
              <a:solidFill>
                <a:srgbClr val="004F9E"/>
              </a:solidFill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C2DCDC-A444-490E-9517-852C2ED68823}"/>
              </a:ext>
            </a:extLst>
          </p:cNvPr>
          <p:cNvSpPr/>
          <p:nvPr/>
        </p:nvSpPr>
        <p:spPr>
          <a:xfrm>
            <a:off x="3263478" y="1831132"/>
            <a:ext cx="5548507" cy="3396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600">
                <a:solidFill>
                  <a:schemeClr val="tx1">
                    <a:lumMod val="95000"/>
                    <a:lumOff val="5000"/>
                  </a:schemeClr>
                </a:solidFill>
              </a:rPr>
              <a:t>Descriptif de la solution</a:t>
            </a:r>
          </a:p>
          <a:p>
            <a:pPr marL="742950" lvl="1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400">
                <a:solidFill>
                  <a:schemeClr val="tx1">
                    <a:lumMod val="95000"/>
                    <a:lumOff val="5000"/>
                  </a:schemeClr>
                </a:solidFill>
              </a:rPr>
              <a:t>Quel type d’innovation? (incrémentale/rupture, produit, procédé ou processus…)</a:t>
            </a:r>
          </a:p>
          <a:p>
            <a:pPr marL="742950" lvl="1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400">
                <a:solidFill>
                  <a:schemeClr val="tx1">
                    <a:lumMod val="95000"/>
                    <a:lumOff val="5000"/>
                  </a:schemeClr>
                </a:solidFill>
              </a:rPr>
              <a:t>Quel niveau d’avancement ? (phase de commercialisation, d’industrialisation ou de conception, prise de risque…)</a:t>
            </a:r>
          </a:p>
          <a:p>
            <a:pPr marL="742950" lvl="1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400">
                <a:solidFill>
                  <a:schemeClr val="tx1">
                    <a:lumMod val="95000"/>
                    <a:lumOff val="5000"/>
                  </a:schemeClr>
                </a:solidFill>
              </a:rPr>
              <a:t>Existe t-elle sur le marché et depuis combien de temps ?</a:t>
            </a:r>
          </a:p>
          <a:p>
            <a:pPr marL="742950" lvl="1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400">
                <a:solidFill>
                  <a:schemeClr val="tx1">
                    <a:lumMod val="95000"/>
                    <a:lumOff val="5000"/>
                  </a:schemeClr>
                </a:solidFill>
              </a:rPr>
              <a:t>Est-elle adaptée aux besoins publics ?</a:t>
            </a:r>
          </a:p>
          <a:p>
            <a:pPr marL="742950" lvl="1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lvl="1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600">
                <a:solidFill>
                  <a:schemeClr val="tx1">
                    <a:lumMod val="95000"/>
                    <a:lumOff val="5000"/>
                  </a:schemeClr>
                </a:solidFill>
              </a:rPr>
              <a:t>La solution a-t-elle obtenu des prix, labels ou fait l’objet de brevets ?</a:t>
            </a:r>
          </a:p>
          <a:p>
            <a:pPr marL="285750" lvl="1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60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600">
                <a:solidFill>
                  <a:schemeClr val="tx1">
                    <a:lumMod val="95000"/>
                    <a:lumOff val="5000"/>
                  </a:schemeClr>
                </a:solidFill>
              </a:rPr>
              <a:t>Adéquation de la solution à la problématique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60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600">
                <a:solidFill>
                  <a:schemeClr val="tx1">
                    <a:lumMod val="95000"/>
                    <a:lumOff val="5000"/>
                  </a:schemeClr>
                </a:solidFill>
              </a:rPr>
              <a:t>Eventuel benchmark de solutions possibles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200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Clr>
                <a:schemeClr val="accent2"/>
              </a:buClr>
            </a:pPr>
            <a:endParaRPr lang="fr-FR" sz="200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200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24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1651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 : carré corné 6">
            <a:extLst>
              <a:ext uri="{FF2B5EF4-FFF2-40B4-BE49-F238E27FC236}">
                <a16:creationId xmlns:a16="http://schemas.microsoft.com/office/drawing/2014/main" id="{C909A28D-4F84-4504-938C-AB112EA90F87}"/>
              </a:ext>
            </a:extLst>
          </p:cNvPr>
          <p:cNvSpPr/>
          <p:nvPr/>
        </p:nvSpPr>
        <p:spPr>
          <a:xfrm>
            <a:off x="3249386" y="1502229"/>
            <a:ext cx="5143500" cy="3624943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2AF844-28D9-4753-9E75-D3325D23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68B9-11C7-4EE5-B365-FED7D5113C14}" type="datetime1">
              <a:rPr lang="fr-FR" smtClean="0"/>
              <a:t>03/10/2025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5C7F778-BE60-4485-996C-63C2AE58CB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PAGE </a:t>
            </a:r>
            <a:fld id="{1AAF37F3-018A-4914-95D5-5702BD6677D3}" type="slidenum">
              <a:rPr lang="fr-FR" smtClean="0"/>
              <a:pPr/>
              <a:t>7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F695807-A9E7-4AD1-BE1F-2A58240FDD02}"/>
              </a:ext>
            </a:extLst>
          </p:cNvPr>
          <p:cNvSpPr txBox="1"/>
          <p:nvPr/>
        </p:nvSpPr>
        <p:spPr>
          <a:xfrm>
            <a:off x="604770" y="251566"/>
            <a:ext cx="107643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>
                <a:solidFill>
                  <a:srgbClr val="004F9E"/>
                </a:solidFill>
                <a:latin typeface="+mj-lt"/>
                <a:cs typeface="Arial" panose="020B0604020202020204" pitchFamily="34" charset="0"/>
              </a:rPr>
              <a:t>Présentation des modalités de mise en œuvre du projet</a:t>
            </a:r>
            <a:endParaRPr lang="fr-FR" sz="2800">
              <a:solidFill>
                <a:srgbClr val="004F9E"/>
              </a:solidFill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C2DCDC-A444-490E-9517-852C2ED68823}"/>
              </a:ext>
            </a:extLst>
          </p:cNvPr>
          <p:cNvSpPr/>
          <p:nvPr/>
        </p:nvSpPr>
        <p:spPr>
          <a:xfrm>
            <a:off x="3249386" y="1518558"/>
            <a:ext cx="4898570" cy="3396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Descriptif de l’équipe mobilisée en interne pour la mise en œuvre du projet </a:t>
            </a:r>
          </a:p>
          <a:p>
            <a:pPr>
              <a:buClr>
                <a:schemeClr val="accent2"/>
              </a:buClr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Liste des partenaires du projet</a:t>
            </a:r>
          </a:p>
          <a:p>
            <a:pPr>
              <a:buClr>
                <a:schemeClr val="accent2"/>
              </a:buClr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Descriptif de l’écosystème innovant</a:t>
            </a:r>
          </a:p>
          <a:p>
            <a:pPr marL="742950" lvl="1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400">
                <a:solidFill>
                  <a:schemeClr val="tx1">
                    <a:lumMod val="95000"/>
                    <a:lumOff val="5000"/>
                  </a:schemeClr>
                </a:solidFill>
              </a:rPr>
              <a:t>Descriptif de l’entreprise ou autre organisme porteur de solution </a:t>
            </a:r>
          </a:p>
          <a:p>
            <a:pPr marL="742950" lvl="1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 sz="1400">
                <a:solidFill>
                  <a:schemeClr val="tx1">
                    <a:lumMod val="95000"/>
                    <a:lumOff val="5000"/>
                  </a:schemeClr>
                </a:solidFill>
              </a:rPr>
              <a:t>Présence d’entreprises innovantes, incubateurs, pépinières, cluster, pôles de compétitivités…)</a:t>
            </a:r>
          </a:p>
          <a:p>
            <a:pPr marL="742950" lvl="1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Prestataires et modalités de contractualisation 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Durée du projet, grandes étapes du projet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Clr>
                <a:schemeClr val="accent2"/>
              </a:buClr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20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3559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 : carré corné 6">
            <a:extLst>
              <a:ext uri="{FF2B5EF4-FFF2-40B4-BE49-F238E27FC236}">
                <a16:creationId xmlns:a16="http://schemas.microsoft.com/office/drawing/2014/main" id="{C909A28D-4F84-4504-938C-AB112EA90F87}"/>
              </a:ext>
            </a:extLst>
          </p:cNvPr>
          <p:cNvSpPr/>
          <p:nvPr/>
        </p:nvSpPr>
        <p:spPr>
          <a:xfrm>
            <a:off x="3249386" y="1502229"/>
            <a:ext cx="5143500" cy="3624943"/>
          </a:xfrm>
          <a:prstGeom prst="foldedCorner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2AF844-28D9-4753-9E75-D3325D23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68B9-11C7-4EE5-B365-FED7D5113C14}" type="datetime1">
              <a:rPr lang="fr-FR" smtClean="0"/>
              <a:t>03/10/2025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5C7F778-BE60-4485-996C-63C2AE58CB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PAGE </a:t>
            </a:r>
            <a:fld id="{1AAF37F3-018A-4914-95D5-5702BD6677D3}" type="slidenum">
              <a:rPr lang="fr-FR" smtClean="0"/>
              <a:pPr/>
              <a:t>8</a:t>
            </a:fld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F695807-A9E7-4AD1-BE1F-2A58240FDD02}"/>
              </a:ext>
            </a:extLst>
          </p:cNvPr>
          <p:cNvSpPr txBox="1"/>
          <p:nvPr/>
        </p:nvSpPr>
        <p:spPr>
          <a:xfrm>
            <a:off x="604770" y="251566"/>
            <a:ext cx="107643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>
                <a:solidFill>
                  <a:srgbClr val="004F9E"/>
                </a:solidFill>
                <a:latin typeface="+mj-lt"/>
                <a:cs typeface="Arial" panose="020B0604020202020204" pitchFamily="34" charset="0"/>
              </a:rPr>
              <a:t>Présentation du plan de financement du projet</a:t>
            </a:r>
            <a:endParaRPr lang="fr-FR" sz="2800">
              <a:solidFill>
                <a:srgbClr val="004F9E"/>
              </a:solidFill>
              <a:latin typeface="+mj-lt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AC2DCDC-A444-490E-9517-852C2ED68823}"/>
              </a:ext>
            </a:extLst>
          </p:cNvPr>
          <p:cNvSpPr/>
          <p:nvPr/>
        </p:nvSpPr>
        <p:spPr>
          <a:xfrm>
            <a:off x="3249386" y="1518558"/>
            <a:ext cx="4898570" cy="339634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Détails des estimations des coûts 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Hypothèses mobilisées 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r>
              <a:rPr lang="fr-FR">
                <a:solidFill>
                  <a:schemeClr val="tx1">
                    <a:lumMod val="95000"/>
                    <a:lumOff val="5000"/>
                  </a:schemeClr>
                </a:solidFill>
              </a:rPr>
              <a:t>Co-financements recherchés</a:t>
            </a: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buClr>
                <a:schemeClr val="accent2"/>
              </a:buClr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285750" indent="-285750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200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13484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E2AF844-28D9-4753-9E75-D3325D231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BE68B9-11C7-4EE5-B365-FED7D5113C14}" type="datetime1">
              <a:rPr lang="fr-FR" smtClean="0"/>
              <a:t>03/10/2025</a:t>
            </a:fld>
            <a:endParaRPr lang="fr-FR"/>
          </a:p>
        </p:txBody>
      </p:sp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5C7F778-BE60-4485-996C-63C2AE58CBE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fr-FR"/>
              <a:t>PAGE </a:t>
            </a:r>
            <a:fld id="{1AAF37F3-018A-4914-95D5-5702BD6677D3}" type="slidenum">
              <a:rPr lang="fr-FR" smtClean="0"/>
              <a:pPr/>
              <a:t>9</a:t>
            </a:fld>
            <a:endParaRPr lang="fr-FR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B33749A-5E8A-6D6D-0C78-5FCA0FEF2BB5}"/>
              </a:ext>
            </a:extLst>
          </p:cNvPr>
          <p:cNvSpPr txBox="1"/>
          <p:nvPr/>
        </p:nvSpPr>
        <p:spPr>
          <a:xfrm>
            <a:off x="604770" y="251566"/>
            <a:ext cx="1076437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800" b="1">
                <a:solidFill>
                  <a:srgbClr val="004F9E"/>
                </a:solidFill>
                <a:latin typeface="+mj-lt"/>
                <a:cs typeface="Arial" panose="020B0604020202020204" pitchFamily="34" charset="0"/>
              </a:rPr>
              <a:t>Présentation des modalités d’évaluation du projet</a:t>
            </a:r>
            <a:endParaRPr lang="fr-FR" sz="2800">
              <a:solidFill>
                <a:srgbClr val="004F9E"/>
              </a:solidFill>
              <a:latin typeface="+mj-lt"/>
            </a:endParaRPr>
          </a:p>
        </p:txBody>
      </p:sp>
      <p:graphicFrame>
        <p:nvGraphicFramePr>
          <p:cNvPr id="5" name="Tableau 6">
            <a:extLst>
              <a:ext uri="{FF2B5EF4-FFF2-40B4-BE49-F238E27FC236}">
                <a16:creationId xmlns:a16="http://schemas.microsoft.com/office/drawing/2014/main" id="{031E2AFC-FC94-A653-F8DA-B87E0796DE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7855120"/>
              </p:ext>
            </p:extLst>
          </p:nvPr>
        </p:nvGraphicFramePr>
        <p:xfrm>
          <a:off x="428119" y="934795"/>
          <a:ext cx="11590847" cy="438378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788265">
                  <a:extLst>
                    <a:ext uri="{9D8B030D-6E8A-4147-A177-3AD203B41FA5}">
                      <a16:colId xmlns:a16="http://schemas.microsoft.com/office/drawing/2014/main" val="2603817328"/>
                    </a:ext>
                  </a:extLst>
                </a:gridCol>
                <a:gridCol w="116840">
                  <a:extLst>
                    <a:ext uri="{9D8B030D-6E8A-4147-A177-3AD203B41FA5}">
                      <a16:colId xmlns:a16="http://schemas.microsoft.com/office/drawing/2014/main" val="3221059306"/>
                    </a:ext>
                  </a:extLst>
                </a:gridCol>
                <a:gridCol w="3842871">
                  <a:extLst>
                    <a:ext uri="{9D8B030D-6E8A-4147-A177-3AD203B41FA5}">
                      <a16:colId xmlns:a16="http://schemas.microsoft.com/office/drawing/2014/main" val="1501040345"/>
                    </a:ext>
                  </a:extLst>
                </a:gridCol>
                <a:gridCol w="3842871">
                  <a:extLst>
                    <a:ext uri="{9D8B030D-6E8A-4147-A177-3AD203B41FA5}">
                      <a16:colId xmlns:a16="http://schemas.microsoft.com/office/drawing/2014/main" val="2075294479"/>
                    </a:ext>
                  </a:extLst>
                </a:gridCol>
              </a:tblGrid>
              <a:tr h="374265">
                <a:tc gridSpan="2">
                  <a:txBody>
                    <a:bodyPr/>
                    <a:lstStyle/>
                    <a:p>
                      <a:pPr algn="ctr"/>
                      <a:r>
                        <a:rPr lang="fr-FR" sz="1600"/>
                        <a:t>Critères d’impact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Résultats attendus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/>
                        <a:t>Mode d’évaluation envisagé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6075984"/>
                  </a:ext>
                </a:extLst>
              </a:tr>
              <a:tr h="492718">
                <a:tc>
                  <a:txBody>
                    <a:bodyPr/>
                    <a:lstStyle/>
                    <a:p>
                      <a:r>
                        <a:rPr lang="fr-FR" sz="1400"/>
                        <a:t>Gains ou économies générés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400"/>
                        <a:t>XXX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/>
                        <a:t>XXX</a:t>
                      </a:r>
                    </a:p>
                    <a:p>
                      <a:endParaRPr lang="fr-FR" sz="140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2236380"/>
                  </a:ext>
                </a:extLst>
              </a:tr>
              <a:tr h="492718">
                <a:tc>
                  <a:txBody>
                    <a:bodyPr/>
                    <a:lstStyle/>
                    <a:p>
                      <a:r>
                        <a:rPr lang="fr-FR" sz="1400"/>
                        <a:t>Nombre de bénéficiaires estimés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400"/>
                        <a:t>XXX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/>
                        <a:t>XXX</a:t>
                      </a:r>
                    </a:p>
                    <a:p>
                      <a:endParaRPr lang="fr-FR" sz="140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6188156"/>
                  </a:ext>
                </a:extLst>
              </a:tr>
              <a:tr h="492718">
                <a:tc>
                  <a:txBody>
                    <a:bodyPr/>
                    <a:lstStyle/>
                    <a:p>
                      <a:r>
                        <a:rPr lang="fr-FR" sz="1400"/>
                        <a:t>Impacts environnementaux et/ou sociaux considérés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400"/>
                        <a:t>XXX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/>
                        <a:t>XXX</a:t>
                      </a:r>
                    </a:p>
                    <a:p>
                      <a:endParaRPr lang="fr-FR" sz="140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2753753"/>
                  </a:ext>
                </a:extLst>
              </a:tr>
              <a:tr h="492835">
                <a:tc>
                  <a:txBody>
                    <a:bodyPr/>
                    <a:lstStyle/>
                    <a:p>
                      <a:r>
                        <a:rPr lang="fr-FR" sz="1400"/>
                        <a:t>Satisfaction des usagers souhaitée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400"/>
                        <a:t>XXX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/>
                        <a:t>XXX</a:t>
                      </a:r>
                    </a:p>
                    <a:p>
                      <a:endParaRPr lang="fr-FR" sz="140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838992"/>
                  </a:ext>
                </a:extLst>
              </a:tr>
              <a:tr h="56528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/>
                        <a:t>Engagement local suscité</a:t>
                      </a:r>
                    </a:p>
                    <a:p>
                      <a:endParaRPr lang="fr-FR" sz="140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400"/>
                        <a:t>XXX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/>
                        <a:t>XXX</a:t>
                      </a:r>
                    </a:p>
                    <a:p>
                      <a:endParaRPr lang="fr-FR" sz="140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2588774"/>
                  </a:ext>
                </a:extLst>
              </a:tr>
              <a:tr h="492718">
                <a:tc>
                  <a:txBody>
                    <a:bodyPr/>
                    <a:lstStyle/>
                    <a:p>
                      <a:r>
                        <a:rPr lang="fr-FR" sz="1400"/>
                        <a:t>Autres : Préciser</a:t>
                      </a:r>
                    </a:p>
                    <a:p>
                      <a:endParaRPr lang="fr-FR" sz="1400"/>
                    </a:p>
                    <a:p>
                      <a:endParaRPr lang="fr-FR" sz="1400"/>
                    </a:p>
                    <a:p>
                      <a:endParaRPr lang="fr-FR" sz="1400"/>
                    </a:p>
                    <a:p>
                      <a:endParaRPr lang="fr-FR" sz="1400"/>
                    </a:p>
                    <a:p>
                      <a:endParaRPr lang="fr-FR" sz="140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r>
                        <a:rPr lang="fr-FR" sz="1400"/>
                        <a:t>XXX</a:t>
                      </a:r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/>
                        <a:t>XXX</a:t>
                      </a:r>
                    </a:p>
                    <a:p>
                      <a:endParaRPr lang="fr-FR" sz="1400"/>
                    </a:p>
                  </a:txBody>
                  <a:tcPr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55238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874114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MGP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05364"/>
      </a:accent1>
      <a:accent2>
        <a:srgbClr val="2D5AA9"/>
      </a:accent2>
      <a:accent3>
        <a:srgbClr val="F7E8D5"/>
      </a:accent3>
      <a:accent4>
        <a:srgbClr val="EFC25B"/>
      </a:accent4>
      <a:accent5>
        <a:srgbClr val="5B9BD5"/>
      </a:accent5>
      <a:accent6>
        <a:srgbClr val="E3ADB2"/>
      </a:accent6>
      <a:hlink>
        <a:srgbClr val="0563C1"/>
      </a:hlink>
      <a:folHlink>
        <a:srgbClr val="70AD4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7116C6D4E454499E09C1F04946E47E" ma:contentTypeVersion="20" ma:contentTypeDescription="Crée un document." ma:contentTypeScope="" ma:versionID="b842810f919705047ca3210c6074309f">
  <xsd:schema xmlns:xsd="http://www.w3.org/2001/XMLSchema" xmlns:xs="http://www.w3.org/2001/XMLSchema" xmlns:p="http://schemas.microsoft.com/office/2006/metadata/properties" xmlns:ns1="http://schemas.microsoft.com/sharepoint/v3" xmlns:ns2="8fdb9781-489e-4524-a0f7-4c84087cad54" xmlns:ns3="15f5d272-a6ce-468f-a22d-2b3c4fbda1e3" targetNamespace="http://schemas.microsoft.com/office/2006/metadata/properties" ma:root="true" ma:fieldsID="4950a87270a1b7381a2874faede3e42b" ns1:_="" ns2:_="" ns3:_="">
    <xsd:import namespace="http://schemas.microsoft.com/sharepoint/v3"/>
    <xsd:import namespace="8fdb9781-489e-4524-a0f7-4c84087cad54"/>
    <xsd:import namespace="15f5d272-a6ce-468f-a22d-2b3c4fbda1e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EventHashCode" minOccurs="0"/>
                <xsd:element ref="ns2:MediaServiceGenerationTime" minOccurs="0"/>
                <xsd:element ref="ns2:MediaServiceDateTaken" minOccurs="0"/>
                <xsd:element ref="ns2:MediaServiceAutoTags" minOccurs="0"/>
                <xsd:element ref="ns2:MediaServiceOCR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Propriétés de la stratégie de conformité unifiée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Action d’interface utilisateur de la stratégie de conformité unifiée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db9781-489e-4524-a0f7-4c84087cad5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EventHashCode" ma:index="1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Balises d’images" ma:readOnly="false" ma:fieldId="{5cf76f15-5ced-4ddc-b409-7134ff3c332f}" ma:taxonomyMulti="true" ma:sspId="a6d23c22-2da9-47d7-a506-1ec888fad5a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f5d272-a6ce-468f-a22d-2b3c4fbda1e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c9841bf7-cf1f-4181-ae17-8637ae78be38}" ma:internalName="TaxCatchAll" ma:showField="CatchAllData" ma:web="15f5d272-a6ce-468f-a22d-2b3c4fbda1e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5f5d272-a6ce-468f-a22d-2b3c4fbda1e3" xsi:nil="true"/>
    <lcf76f155ced4ddcb4097134ff3c332f xmlns="8fdb9781-489e-4524-a0f7-4c84087cad54">
      <Terms xmlns="http://schemas.microsoft.com/office/infopath/2007/PartnerControls"/>
    </lcf76f155ced4ddcb4097134ff3c332f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75A6DE4B-47C8-4558-BF6D-537D866CD59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B90E0DD-FA4C-4E03-A0FA-54DE7B81E15D}"/>
</file>

<file path=customXml/itemProps3.xml><?xml version="1.0" encoding="utf-8"?>
<ds:datastoreItem xmlns:ds="http://schemas.openxmlformats.org/officeDocument/2006/customXml" ds:itemID="{C825720D-4071-45F1-BFEF-E4A6777C282E}">
  <ds:schemaRefs>
    <ds:schemaRef ds:uri="15f5d272-a6ce-468f-a22d-2b3c4fbda1e3"/>
    <ds:schemaRef ds:uri="2008d1a2-3327-4009-a1f2-08f63a0a7b93"/>
    <ds:schemaRef ds:uri="fd3f385b-b32c-42e7-bb94-24a840f6edbb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769</Words>
  <Application>Microsoft Office PowerPoint</Application>
  <PresentationFormat>Widescreen</PresentationFormat>
  <Paragraphs>179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Thème Office</vt:lpstr>
      <vt:lpstr>  Fonds « Innover dans la Ville »      / Candidature Structure publique        - Structure publique       - Nom du projet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DE2PLUS;Valérie Gérard-Hirne</dc:creator>
  <cp:lastModifiedBy>Eloy Lafaye</cp:lastModifiedBy>
  <cp:revision>3</cp:revision>
  <cp:lastPrinted>2020-11-25T16:19:51Z</cp:lastPrinted>
  <dcterms:created xsi:type="dcterms:W3CDTF">2016-06-17T10:51:21Z</dcterms:created>
  <dcterms:modified xsi:type="dcterms:W3CDTF">2025-10-03T12:22:50Z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0x010100EF7116C6D4E454499E09C1F04946E47E</vt:lpwstr>
  </property>
  <property fmtid="{D5CDD505-2E9C-101B-9397-08002B2CF9AE}" pid="3" name="MediaServiceImageTags">
    <vt:lpwstr/>
  </property>
</Properties>
</file>