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1" r:id="rId10"/>
    <p:sldId id="264" r:id="rId11"/>
    <p:sldId id="265" r:id="rId12"/>
    <p:sldId id="262" r:id="rId13"/>
    <p:sldId id="266" r:id="rId14"/>
    <p:sldId id="263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EF0E228-9BD4-EB82-6D82-2B93333C3365}" name="Léonie Yang" initials="LY" userId="S::leonie.yang@metropolegrandparis.fr::ef5245e4-f516-4121-9f95-334cb5f0f755" providerId="AD"/>
  <p188:author id="{5EC4B390-C48E-87EF-63DA-D4EE7B0F01FC}" name="Ophélie Debono-Quatrain" initials="OD" userId="S::ophelie.debono@metropolegrandparis.fr::08ff0225-0c02-4fb6-b3ad-af254b17d2b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BBDA"/>
    <a:srgbClr val="4272A6"/>
    <a:srgbClr val="8D3141"/>
    <a:srgbClr val="CC3534"/>
    <a:srgbClr val="E74C3B"/>
    <a:srgbClr val="EF6D5A"/>
    <a:srgbClr val="5781B0"/>
    <a:srgbClr val="EB4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47" autoAdjust="0"/>
  </p:normalViewPr>
  <p:slideViewPr>
    <p:cSldViewPr snapToGrid="0">
      <p:cViewPr varScale="1">
        <p:scale>
          <a:sx n="56" d="100"/>
          <a:sy n="56" d="100"/>
        </p:scale>
        <p:origin x="97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phélie Debono-Quatrain" userId="08ff0225-0c02-4fb6-b3ad-af254b17d2be" providerId="ADAL" clId="{FDDF41E6-768A-4028-8ED5-A8A09DB8196F}"/>
    <pc:docChg chg="modSld sldOrd">
      <pc:chgData name="Ophélie Debono-Quatrain" userId="08ff0225-0c02-4fb6-b3ad-af254b17d2be" providerId="ADAL" clId="{FDDF41E6-768A-4028-8ED5-A8A09DB8196F}" dt="2025-12-01T14:18:08.874" v="3"/>
      <pc:docMkLst>
        <pc:docMk/>
      </pc:docMkLst>
      <pc:sldChg chg="ord">
        <pc:chgData name="Ophélie Debono-Quatrain" userId="08ff0225-0c02-4fb6-b3ad-af254b17d2be" providerId="ADAL" clId="{FDDF41E6-768A-4028-8ED5-A8A09DB8196F}" dt="2025-12-01T14:18:08.874" v="3"/>
        <pc:sldMkLst>
          <pc:docMk/>
          <pc:sldMk cId="3350552619" sldId="266"/>
        </pc:sldMkLst>
      </pc:sldChg>
    </pc:docChg>
  </pc:docChgLst>
  <pc:docChgLst>
    <pc:chgData name="Ophélie Debono-Quatrain" userId="S::ophelie.debono@metropolegrandparis.fr::08ff0225-0c02-4fb6-b3ad-af254b17d2be" providerId="AD" clId="Web-{31A54C62-D189-44E6-F3F9-FF7C5D428534}"/>
    <pc:docChg chg="mod modSld">
      <pc:chgData name="Ophélie Debono-Quatrain" userId="S::ophelie.debono@metropolegrandparis.fr::08ff0225-0c02-4fb6-b3ad-af254b17d2be" providerId="AD" clId="Web-{31A54C62-D189-44E6-F3F9-FF7C5D428534}" dt="2025-03-24T12:14:36.876" v="38" actId="20577"/>
      <pc:docMkLst>
        <pc:docMk/>
      </pc:docMkLst>
      <pc:sldChg chg="modSp">
        <pc:chgData name="Ophélie Debono-Quatrain" userId="S::ophelie.debono@metropolegrandparis.fr::08ff0225-0c02-4fb6-b3ad-af254b17d2be" providerId="AD" clId="Web-{31A54C62-D189-44E6-F3F9-FF7C5D428534}" dt="2025-03-24T12:13:20.467" v="10" actId="20577"/>
        <pc:sldMkLst>
          <pc:docMk/>
          <pc:sldMk cId="2414432235" sldId="261"/>
        </pc:sldMkLst>
      </pc:sldChg>
      <pc:sldChg chg="modSp modCm">
        <pc:chgData name="Ophélie Debono-Quatrain" userId="S::ophelie.debono@metropolegrandparis.fr::08ff0225-0c02-4fb6-b3ad-af254b17d2be" providerId="AD" clId="Web-{31A54C62-D189-44E6-F3F9-FF7C5D428534}" dt="2025-03-24T12:14:36.876" v="38" actId="20577"/>
        <pc:sldMkLst>
          <pc:docMk/>
          <pc:sldMk cId="650539850" sldId="26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Ophélie Debono-Quatrain" userId="S::ophelie.debono@metropolegrandparis.fr::08ff0225-0c02-4fb6-b3ad-af254b17d2be" providerId="AD" clId="Web-{31A54C62-D189-44E6-F3F9-FF7C5D428534}" dt="2025-03-24T12:14:36.876" v="38" actId="20577"/>
              <pc2:cmMkLst xmlns:pc2="http://schemas.microsoft.com/office/powerpoint/2019/9/main/command">
                <pc:docMk/>
                <pc:sldMk cId="650539850" sldId="262"/>
                <pc2:cmMk id="{19CC1A07-50D6-4BD4-99FB-5300DA676C57}"/>
              </pc2:cmMkLst>
            </pc226:cmChg>
          </p:ext>
        </pc:extLst>
      </pc:sldChg>
    </pc:docChg>
  </pc:docChgLst>
  <pc:docChgLst>
    <pc:chgData name="Ophélie Debono-Quatrain" userId="08ff0225-0c02-4fb6-b3ad-af254b17d2be" providerId="ADAL" clId="{8090C5E4-3CB2-4A8A-AC85-FCFC9BA1FC31}"/>
    <pc:docChg chg="custSel modSld">
      <pc:chgData name="Ophélie Debono-Quatrain" userId="08ff0225-0c02-4fb6-b3ad-af254b17d2be" providerId="ADAL" clId="{8090C5E4-3CB2-4A8A-AC85-FCFC9BA1FC31}" dt="2025-01-08T14:58:42.688" v="185" actId="313"/>
      <pc:docMkLst>
        <pc:docMk/>
      </pc:docMkLst>
      <pc:sldChg chg="addSp modSp mod">
        <pc:chgData name="Ophélie Debono-Quatrain" userId="08ff0225-0c02-4fb6-b3ad-af254b17d2be" providerId="ADAL" clId="{8090C5E4-3CB2-4A8A-AC85-FCFC9BA1FC31}" dt="2025-01-08T14:58:20.405" v="183" actId="113"/>
        <pc:sldMkLst>
          <pc:docMk/>
          <pc:sldMk cId="776197809" sldId="256"/>
        </pc:sldMkLst>
      </pc:sldChg>
      <pc:sldChg chg="modSp mod">
        <pc:chgData name="Ophélie Debono-Quatrain" userId="08ff0225-0c02-4fb6-b3ad-af254b17d2be" providerId="ADAL" clId="{8090C5E4-3CB2-4A8A-AC85-FCFC9BA1FC31}" dt="2025-01-08T14:58:38.050" v="184" actId="313"/>
        <pc:sldMkLst>
          <pc:docMk/>
          <pc:sldMk cId="824642390" sldId="258"/>
        </pc:sldMkLst>
      </pc:sldChg>
      <pc:sldChg chg="modSp mod">
        <pc:chgData name="Ophélie Debono-Quatrain" userId="08ff0225-0c02-4fb6-b3ad-af254b17d2be" providerId="ADAL" clId="{8090C5E4-3CB2-4A8A-AC85-FCFC9BA1FC31}" dt="2025-01-08T14:58:42.688" v="185" actId="313"/>
        <pc:sldMkLst>
          <pc:docMk/>
          <pc:sldMk cId="2414432235" sldId="261"/>
        </pc:sldMkLst>
      </pc:sldChg>
    </pc:docChg>
  </pc:docChgLst>
  <pc:docChgLst>
    <pc:chgData name="Ophélie Debono-Quatrain" userId="S::ophelie.debono@metropolegrandparis.fr::08ff0225-0c02-4fb6-b3ad-af254b17d2be" providerId="AD" clId="Web-{8A78D204-5827-D3F0-D1E1-A4072985A3BC}"/>
    <pc:docChg chg="modSld">
      <pc:chgData name="Ophélie Debono-Quatrain" userId="S::ophelie.debono@metropolegrandparis.fr::08ff0225-0c02-4fb6-b3ad-af254b17d2be" providerId="AD" clId="Web-{8A78D204-5827-D3F0-D1E1-A4072985A3BC}" dt="2025-03-07T15:13:39.018" v="3" actId="20577"/>
      <pc:docMkLst>
        <pc:docMk/>
      </pc:docMkLst>
      <pc:sldChg chg="modSp">
        <pc:chgData name="Ophélie Debono-Quatrain" userId="S::ophelie.debono@metropolegrandparis.fr::08ff0225-0c02-4fb6-b3ad-af254b17d2be" providerId="AD" clId="Web-{8A78D204-5827-D3F0-D1E1-A4072985A3BC}" dt="2025-03-07T15:13:39.018" v="3" actId="20577"/>
        <pc:sldMkLst>
          <pc:docMk/>
          <pc:sldMk cId="3433728563" sldId="263"/>
        </pc:sldMkLst>
      </pc:sldChg>
    </pc:docChg>
  </pc:docChgLst>
  <pc:docChgLst>
    <pc:chgData name="Léonie Yang" userId="ef5245e4-f516-4121-9f95-334cb5f0f755" providerId="ADAL" clId="{D0683FDA-FCE1-4E3D-89E3-DE2425D47EF8}"/>
    <pc:docChg chg="modSld">
      <pc:chgData name="Léonie Yang" userId="ef5245e4-f516-4121-9f95-334cb5f0f755" providerId="ADAL" clId="{D0683FDA-FCE1-4E3D-89E3-DE2425D47EF8}" dt="2025-01-28T14:27:30.540" v="71" actId="20577"/>
      <pc:docMkLst>
        <pc:docMk/>
      </pc:docMkLst>
      <pc:sldChg chg="modSp mod">
        <pc:chgData name="Léonie Yang" userId="ef5245e4-f516-4121-9f95-334cb5f0f755" providerId="ADAL" clId="{D0683FDA-FCE1-4E3D-89E3-DE2425D47EF8}" dt="2025-01-28T14:27:30.540" v="71" actId="20577"/>
        <pc:sldMkLst>
          <pc:docMk/>
          <pc:sldMk cId="824642390" sldId="258"/>
        </pc:sldMkLst>
      </pc:sldChg>
    </pc:docChg>
  </pc:docChgLst>
  <pc:docChgLst>
    <pc:chgData name="Ophélie Debono-Quatrain" userId="08ff0225-0c02-4fb6-b3ad-af254b17d2be" providerId="ADAL" clId="{519836A3-473A-409F-97FD-37009B2AD9E5}"/>
    <pc:docChg chg="modSld">
      <pc:chgData name="Ophélie Debono-Quatrain" userId="08ff0225-0c02-4fb6-b3ad-af254b17d2be" providerId="ADAL" clId="{519836A3-473A-409F-97FD-37009B2AD9E5}" dt="2025-04-02T09:49:23.139" v="14" actId="20577"/>
      <pc:docMkLst>
        <pc:docMk/>
      </pc:docMkLst>
      <pc:sldChg chg="modSp mod modNotesTx">
        <pc:chgData name="Ophélie Debono-Quatrain" userId="08ff0225-0c02-4fb6-b3ad-af254b17d2be" providerId="ADAL" clId="{519836A3-473A-409F-97FD-37009B2AD9E5}" dt="2025-04-02T09:49:23.139" v="14" actId="20577"/>
        <pc:sldMkLst>
          <pc:docMk/>
          <pc:sldMk cId="650539850" sldId="262"/>
        </pc:sldMkLst>
      </pc:sldChg>
    </pc:docChg>
  </pc:docChgLst>
  <pc:docChgLst>
    <pc:chgData name="Léonie Yang" userId="S::leonie.yang@metropolegrandparis.fr::ef5245e4-f516-4121-9f95-334cb5f0f755" providerId="AD" clId="Web-{B8D96722-AE61-B851-7BB5-43960CF3297C}"/>
    <pc:docChg chg="addSld modSld">
      <pc:chgData name="Léonie Yang" userId="S::leonie.yang@metropolegrandparis.fr::ef5245e4-f516-4121-9f95-334cb5f0f755" providerId="AD" clId="Web-{B8D96722-AE61-B851-7BB5-43960CF3297C}" dt="2025-03-21T20:04:30.465" v="646" actId="20577"/>
      <pc:docMkLst>
        <pc:docMk/>
      </pc:docMkLst>
      <pc:sldChg chg="addSp delSp modSp">
        <pc:chgData name="Léonie Yang" userId="S::leonie.yang@metropolegrandparis.fr::ef5245e4-f516-4121-9f95-334cb5f0f755" providerId="AD" clId="Web-{B8D96722-AE61-B851-7BB5-43960CF3297C}" dt="2025-03-21T20:01:03.127" v="479" actId="20577"/>
        <pc:sldMkLst>
          <pc:docMk/>
          <pc:sldMk cId="776197809" sldId="256"/>
        </pc:sldMkLst>
      </pc:sldChg>
      <pc:sldChg chg="modSp">
        <pc:chgData name="Léonie Yang" userId="S::leonie.yang@metropolegrandparis.fr::ef5245e4-f516-4121-9f95-334cb5f0f755" providerId="AD" clId="Web-{B8D96722-AE61-B851-7BB5-43960CF3297C}" dt="2025-03-21T19:52:17.914" v="49" actId="20577"/>
        <pc:sldMkLst>
          <pc:docMk/>
          <pc:sldMk cId="824642390" sldId="258"/>
        </pc:sldMkLst>
      </pc:sldChg>
      <pc:sldChg chg="modSp">
        <pc:chgData name="Léonie Yang" userId="S::leonie.yang@metropolegrandparis.fr::ef5245e4-f516-4121-9f95-334cb5f0f755" providerId="AD" clId="Web-{B8D96722-AE61-B851-7BB5-43960CF3297C}" dt="2025-03-21T19:56:59.095" v="169" actId="1076"/>
        <pc:sldMkLst>
          <pc:docMk/>
          <pc:sldMk cId="2502027556" sldId="259"/>
        </pc:sldMkLst>
      </pc:sldChg>
      <pc:sldChg chg="modSp modCm">
        <pc:chgData name="Léonie Yang" userId="S::leonie.yang@metropolegrandparis.fr::ef5245e4-f516-4121-9f95-334cb5f0f755" providerId="AD" clId="Web-{B8D96722-AE61-B851-7BB5-43960CF3297C}" dt="2025-03-21T19:56:47.408" v="167" actId="20577"/>
        <pc:sldMkLst>
          <pc:docMk/>
          <pc:sldMk cId="2414432235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éonie Yang" userId="S::leonie.yang@metropolegrandparis.fr::ef5245e4-f516-4121-9f95-334cb5f0f755" providerId="AD" clId="Web-{B8D96722-AE61-B851-7BB5-43960CF3297C}" dt="2025-03-21T19:56:13.111" v="165" actId="20577"/>
              <pc2:cmMkLst xmlns:pc2="http://schemas.microsoft.com/office/powerpoint/2019/9/main/command">
                <pc:docMk/>
                <pc:sldMk cId="2414432235" sldId="261"/>
                <pc2:cmMk id="{2EB689B3-47F5-4460-8F5B-763C9A6ACD39}"/>
              </pc2:cmMkLst>
            </pc226:cmChg>
          </p:ext>
        </pc:extLst>
      </pc:sldChg>
      <pc:sldChg chg="modSp">
        <pc:chgData name="Léonie Yang" userId="S::leonie.yang@metropolegrandparis.fr::ef5245e4-f516-4121-9f95-334cb5f0f755" providerId="AD" clId="Web-{B8D96722-AE61-B851-7BB5-43960CF3297C}" dt="2025-03-21T19:59:18.799" v="303" actId="20577"/>
        <pc:sldMkLst>
          <pc:docMk/>
          <pc:sldMk cId="650539850" sldId="262"/>
        </pc:sldMkLst>
      </pc:sldChg>
      <pc:sldChg chg="addSp delSp modSp">
        <pc:chgData name="Léonie Yang" userId="S::leonie.yang@metropolegrandparis.fr::ef5245e4-f516-4121-9f95-334cb5f0f755" providerId="AD" clId="Web-{B8D96722-AE61-B851-7BB5-43960CF3297C}" dt="2025-03-21T20:04:30.465" v="646" actId="20577"/>
        <pc:sldMkLst>
          <pc:docMk/>
          <pc:sldMk cId="159711825" sldId="265"/>
        </pc:sldMkLst>
      </pc:sldChg>
      <pc:sldChg chg="add replId">
        <pc:chgData name="Léonie Yang" userId="S::leonie.yang@metropolegrandparis.fr::ef5245e4-f516-4121-9f95-334cb5f0f755" providerId="AD" clId="Web-{B8D96722-AE61-B851-7BB5-43960CF3297C}" dt="2025-03-21T20:02:27.377" v="482"/>
        <pc:sldMkLst>
          <pc:docMk/>
          <pc:sldMk cId="3350552619" sldId="266"/>
        </pc:sldMkLst>
      </pc:sldChg>
    </pc:docChg>
  </pc:docChgLst>
  <pc:docChgLst>
    <pc:chgData name="Léonie Yang" userId="S::leonie.yang@metropolegrandparis.fr::ef5245e4-f516-4121-9f95-334cb5f0f755" providerId="AD" clId="Web-{CF99EE02-F58D-C50A-CBA7-3E191F3B80C0}"/>
    <pc:docChg chg="modSld">
      <pc:chgData name="Léonie Yang" userId="S::leonie.yang@metropolegrandparis.fr::ef5245e4-f516-4121-9f95-334cb5f0f755" providerId="AD" clId="Web-{CF99EE02-F58D-C50A-CBA7-3E191F3B80C0}" dt="2025-03-24T08:43:56.533" v="99" actId="1076"/>
      <pc:docMkLst>
        <pc:docMk/>
      </pc:docMkLst>
      <pc:sldChg chg="addSp delSp modSp">
        <pc:chgData name="Léonie Yang" userId="S::leonie.yang@metropolegrandparis.fr::ef5245e4-f516-4121-9f95-334cb5f0f755" providerId="AD" clId="Web-{CF99EE02-F58D-C50A-CBA7-3E191F3B80C0}" dt="2025-03-24T08:43:56.533" v="99" actId="1076"/>
        <pc:sldMkLst>
          <pc:docMk/>
          <pc:sldMk cId="650539850" sldId="262"/>
        </pc:sldMkLst>
      </pc:sldChg>
      <pc:sldChg chg="addSp delSp modSp">
        <pc:chgData name="Léonie Yang" userId="S::leonie.yang@metropolegrandparis.fr::ef5245e4-f516-4121-9f95-334cb5f0f755" providerId="AD" clId="Web-{CF99EE02-F58D-C50A-CBA7-3E191F3B80C0}" dt="2025-03-24T08:32:57.397" v="8" actId="20577"/>
        <pc:sldMkLst>
          <pc:docMk/>
          <pc:sldMk cId="159711825" sldId="265"/>
        </pc:sldMkLst>
      </pc:sldChg>
    </pc:docChg>
  </pc:docChgLst>
  <pc:docChgLst>
    <pc:chgData name="Léonie Yang" userId="S::leonie.yang@metropolegrandparis.fr::ef5245e4-f516-4121-9f95-334cb5f0f755" providerId="AD" clId="Web-{7F07FF7E-8711-7C12-3AB2-134436FC2E72}"/>
    <pc:docChg chg="modSld">
      <pc:chgData name="Léonie Yang" userId="S::leonie.yang@metropolegrandparis.fr::ef5245e4-f516-4121-9f95-334cb5f0f755" providerId="AD" clId="Web-{7F07FF7E-8711-7C12-3AB2-134436FC2E72}" dt="2025-03-24T15:47:06.098" v="5" actId="20577"/>
      <pc:docMkLst>
        <pc:docMk/>
      </pc:docMkLst>
      <pc:sldChg chg="modSp">
        <pc:chgData name="Léonie Yang" userId="S::leonie.yang@metropolegrandparis.fr::ef5245e4-f516-4121-9f95-334cb5f0f755" providerId="AD" clId="Web-{7F07FF7E-8711-7C12-3AB2-134436FC2E72}" dt="2025-03-24T15:47:06.098" v="5" actId="20577"/>
        <pc:sldMkLst>
          <pc:docMk/>
          <pc:sldMk cId="776197809" sldId="256"/>
        </pc:sldMkLst>
      </pc:sldChg>
      <pc:sldChg chg="modSp modCm">
        <pc:chgData name="Léonie Yang" userId="S::leonie.yang@metropolegrandparis.fr::ef5245e4-f516-4121-9f95-334cb5f0f755" providerId="AD" clId="Web-{7F07FF7E-8711-7C12-3AB2-134436FC2E72}" dt="2025-03-24T15:47:05.582" v="4" actId="20577"/>
        <pc:sldMkLst>
          <pc:docMk/>
          <pc:sldMk cId="2414432235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éonie Yang" userId="S::leonie.yang@metropolegrandparis.fr::ef5245e4-f516-4121-9f95-334cb5f0f755" providerId="AD" clId="Web-{7F07FF7E-8711-7C12-3AB2-134436FC2E72}" dt="2025-03-24T15:47:05.519" v="3" actId="20577"/>
              <pc2:cmMkLst xmlns:pc2="http://schemas.microsoft.com/office/powerpoint/2019/9/main/command">
                <pc:docMk/>
                <pc:sldMk cId="2414432235" sldId="261"/>
                <pc2:cmMk id="{2EB689B3-47F5-4460-8F5B-763C9A6ACD39}"/>
              </pc2:cmMkLst>
            </pc226:cmChg>
          </p:ext>
        </pc:extLst>
      </pc:sldChg>
    </pc:docChg>
  </pc:docChgLst>
  <pc:docChgLst>
    <pc:chgData name="Léonie Yang" userId="S::leonie.yang@metropolegrandparis.fr::ef5245e4-f516-4121-9f95-334cb5f0f755" providerId="AD" clId="Web-{E4596274-0BAD-24A1-2AAE-B8D5B142C62F}"/>
    <pc:docChg chg="mod modSld">
      <pc:chgData name="Léonie Yang" userId="S::leonie.yang@metropolegrandparis.fr::ef5245e4-f516-4121-9f95-334cb5f0f755" providerId="AD" clId="Web-{E4596274-0BAD-24A1-2AAE-B8D5B142C62F}" dt="2025-01-28T13:47:24.231" v="3" actId="20577"/>
      <pc:docMkLst>
        <pc:docMk/>
      </pc:docMkLst>
      <pc:sldChg chg="modSp">
        <pc:chgData name="Léonie Yang" userId="S::leonie.yang@metropolegrandparis.fr::ef5245e4-f516-4121-9f95-334cb5f0f755" providerId="AD" clId="Web-{E4596274-0BAD-24A1-2AAE-B8D5B142C62F}" dt="2025-01-28T13:47:24.231" v="3" actId="20577"/>
        <pc:sldMkLst>
          <pc:docMk/>
          <pc:sldMk cId="2502027556" sldId="25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627CE1-D7B6-4939-A89E-33E3CDE79AB2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85E0AF7B-63E7-4F81-9847-E3A9262E42E7}">
      <dgm:prSet phldrT="[Texte]"/>
      <dgm:spPr>
        <a:solidFill>
          <a:srgbClr val="5781B0"/>
        </a:solidFill>
      </dgm:spPr>
      <dgm:t>
        <a:bodyPr/>
        <a:lstStyle/>
        <a:p>
          <a:r>
            <a:rPr lang="fr-FR">
              <a:latin typeface="Poppins Light"/>
              <a:cs typeface="Poppins Light"/>
            </a:rPr>
            <a:t>Forces</a:t>
          </a:r>
        </a:p>
      </dgm:t>
    </dgm:pt>
    <dgm:pt modelId="{09EE155B-A853-469D-8CA8-7541A7AD1961}" type="parTrans" cxnId="{1266D23E-3AF6-4158-9779-73D0D63473E2}">
      <dgm:prSet/>
      <dgm:spPr/>
      <dgm:t>
        <a:bodyPr/>
        <a:lstStyle/>
        <a:p>
          <a:endParaRPr lang="fr-FR">
            <a:latin typeface="Poppins Light" panose="00000400000000000000" pitchFamily="2" charset="0"/>
            <a:cs typeface="Poppins Light" panose="00000400000000000000" pitchFamily="2" charset="0"/>
          </a:endParaRPr>
        </a:p>
      </dgm:t>
    </dgm:pt>
    <dgm:pt modelId="{BEE40A5C-1BD9-431A-B966-F098C2F49529}" type="sibTrans" cxnId="{1266D23E-3AF6-4158-9779-73D0D63473E2}">
      <dgm:prSet/>
      <dgm:spPr/>
      <dgm:t>
        <a:bodyPr/>
        <a:lstStyle/>
        <a:p>
          <a:endParaRPr lang="fr-FR">
            <a:latin typeface="Poppins Light" panose="00000400000000000000" pitchFamily="2" charset="0"/>
            <a:cs typeface="Poppins Light" panose="00000400000000000000" pitchFamily="2" charset="0"/>
          </a:endParaRPr>
        </a:p>
      </dgm:t>
    </dgm:pt>
    <dgm:pt modelId="{6F2DEE87-1FCD-4DB3-A1C5-1E902E39EA4E}">
      <dgm:prSet phldrT="[Texte]"/>
      <dgm:spPr>
        <a:solidFill>
          <a:srgbClr val="EF6D5A"/>
        </a:solidFill>
      </dgm:spPr>
      <dgm:t>
        <a:bodyPr/>
        <a:lstStyle/>
        <a:p>
          <a:r>
            <a:rPr lang="fr-FR">
              <a:latin typeface="Poppins Light" panose="00000400000000000000" pitchFamily="2" charset="0"/>
              <a:cs typeface="Poppins Light" panose="00000400000000000000" pitchFamily="2" charset="0"/>
            </a:rPr>
            <a:t>Faiblesses</a:t>
          </a:r>
        </a:p>
      </dgm:t>
    </dgm:pt>
    <dgm:pt modelId="{76F2FAB2-587E-4B2D-99E2-E4DCA6BF9B4F}" type="parTrans" cxnId="{56C093AA-8997-42F2-9194-8271386AB32A}">
      <dgm:prSet/>
      <dgm:spPr/>
      <dgm:t>
        <a:bodyPr/>
        <a:lstStyle/>
        <a:p>
          <a:endParaRPr lang="fr-FR">
            <a:latin typeface="Poppins Light" panose="00000400000000000000" pitchFamily="2" charset="0"/>
            <a:cs typeface="Poppins Light" panose="00000400000000000000" pitchFamily="2" charset="0"/>
          </a:endParaRPr>
        </a:p>
      </dgm:t>
    </dgm:pt>
    <dgm:pt modelId="{826624EC-9C5E-4EAB-88DA-6482E218BD69}" type="sibTrans" cxnId="{56C093AA-8997-42F2-9194-8271386AB32A}">
      <dgm:prSet/>
      <dgm:spPr/>
      <dgm:t>
        <a:bodyPr/>
        <a:lstStyle/>
        <a:p>
          <a:endParaRPr lang="fr-FR">
            <a:latin typeface="Poppins Light" panose="00000400000000000000" pitchFamily="2" charset="0"/>
            <a:cs typeface="Poppins Light" panose="00000400000000000000" pitchFamily="2" charset="0"/>
          </a:endParaRPr>
        </a:p>
      </dgm:t>
    </dgm:pt>
    <dgm:pt modelId="{D80A88E2-9140-45ED-B845-F65F50422606}">
      <dgm:prSet phldrT="[Texte]"/>
      <dgm:spPr>
        <a:solidFill>
          <a:srgbClr val="9ABBDA"/>
        </a:solidFill>
      </dgm:spPr>
      <dgm:t>
        <a:bodyPr/>
        <a:lstStyle/>
        <a:p>
          <a:r>
            <a:rPr lang="fr-FR">
              <a:latin typeface="Poppins Light" panose="00000400000000000000" pitchFamily="2" charset="0"/>
              <a:cs typeface="Poppins Light" panose="00000400000000000000" pitchFamily="2" charset="0"/>
            </a:rPr>
            <a:t>Opportunités</a:t>
          </a:r>
        </a:p>
      </dgm:t>
    </dgm:pt>
    <dgm:pt modelId="{06C505F5-75EA-4FD6-B711-3CF98D87C83D}" type="parTrans" cxnId="{97B04AA7-6F00-4C0E-8E3F-01C842889BA9}">
      <dgm:prSet/>
      <dgm:spPr/>
      <dgm:t>
        <a:bodyPr/>
        <a:lstStyle/>
        <a:p>
          <a:endParaRPr lang="fr-FR">
            <a:latin typeface="Poppins Light" panose="00000400000000000000" pitchFamily="2" charset="0"/>
            <a:cs typeface="Poppins Light" panose="00000400000000000000" pitchFamily="2" charset="0"/>
          </a:endParaRPr>
        </a:p>
      </dgm:t>
    </dgm:pt>
    <dgm:pt modelId="{36965B73-D14E-438D-86B1-6271B64881F3}" type="sibTrans" cxnId="{97B04AA7-6F00-4C0E-8E3F-01C842889BA9}">
      <dgm:prSet/>
      <dgm:spPr/>
      <dgm:t>
        <a:bodyPr/>
        <a:lstStyle/>
        <a:p>
          <a:endParaRPr lang="fr-FR">
            <a:latin typeface="Poppins Light" panose="00000400000000000000" pitchFamily="2" charset="0"/>
            <a:cs typeface="Poppins Light" panose="00000400000000000000" pitchFamily="2" charset="0"/>
          </a:endParaRPr>
        </a:p>
      </dgm:t>
    </dgm:pt>
    <dgm:pt modelId="{EF284C25-D5D3-49E5-A0AD-398EFBC0284B}">
      <dgm:prSet phldrT="[Texte]"/>
      <dgm:spPr>
        <a:solidFill>
          <a:srgbClr val="CC3534"/>
        </a:solidFill>
      </dgm:spPr>
      <dgm:t>
        <a:bodyPr/>
        <a:lstStyle/>
        <a:p>
          <a:r>
            <a:rPr lang="fr-FR">
              <a:latin typeface="Poppins Light" panose="00000400000000000000" pitchFamily="2" charset="0"/>
              <a:cs typeface="Poppins Light" panose="00000400000000000000" pitchFamily="2" charset="0"/>
            </a:rPr>
            <a:t>Menaces</a:t>
          </a:r>
        </a:p>
      </dgm:t>
    </dgm:pt>
    <dgm:pt modelId="{61CCD12E-2DEC-4925-8B41-8295EEAD370C}" type="parTrans" cxnId="{49C662B0-BCC6-42F2-A07D-CD9958227136}">
      <dgm:prSet/>
      <dgm:spPr/>
      <dgm:t>
        <a:bodyPr/>
        <a:lstStyle/>
        <a:p>
          <a:endParaRPr lang="fr-FR">
            <a:latin typeface="Poppins Light" panose="00000400000000000000" pitchFamily="2" charset="0"/>
            <a:cs typeface="Poppins Light" panose="00000400000000000000" pitchFamily="2" charset="0"/>
          </a:endParaRPr>
        </a:p>
      </dgm:t>
    </dgm:pt>
    <dgm:pt modelId="{D0424FEB-9126-4886-BD2D-39EFC486C51B}" type="sibTrans" cxnId="{49C662B0-BCC6-42F2-A07D-CD9958227136}">
      <dgm:prSet/>
      <dgm:spPr/>
      <dgm:t>
        <a:bodyPr/>
        <a:lstStyle/>
        <a:p>
          <a:endParaRPr lang="fr-FR">
            <a:latin typeface="Poppins Light" panose="00000400000000000000" pitchFamily="2" charset="0"/>
            <a:cs typeface="Poppins Light" panose="00000400000000000000" pitchFamily="2" charset="0"/>
          </a:endParaRPr>
        </a:p>
      </dgm:t>
    </dgm:pt>
    <dgm:pt modelId="{C6EB3806-DC77-482F-8CEF-B1ED54415054}">
      <dgm:prSet/>
      <dgm:spPr/>
      <dgm:t>
        <a:bodyPr/>
        <a:lstStyle/>
        <a:p>
          <a:endParaRPr lang="fr-FR"/>
        </a:p>
      </dgm:t>
    </dgm:pt>
    <dgm:pt modelId="{07223929-CD99-491D-8CA3-A6E01629E436}" type="parTrans" cxnId="{3ACE0B56-4D88-4D38-90EE-DD37D5567B47}">
      <dgm:prSet/>
      <dgm:spPr/>
      <dgm:t>
        <a:bodyPr/>
        <a:lstStyle/>
        <a:p>
          <a:endParaRPr lang="fr-FR"/>
        </a:p>
      </dgm:t>
    </dgm:pt>
    <dgm:pt modelId="{4FED9D97-3BAD-48BD-B803-86693D57B7BE}" type="sibTrans" cxnId="{3ACE0B56-4D88-4D38-90EE-DD37D5567B47}">
      <dgm:prSet/>
      <dgm:spPr/>
      <dgm:t>
        <a:bodyPr/>
        <a:lstStyle/>
        <a:p>
          <a:endParaRPr lang="fr-FR"/>
        </a:p>
      </dgm:t>
    </dgm:pt>
    <dgm:pt modelId="{B2DA6BFE-F838-4A17-B26A-FBFF0A75F9AB}" type="pres">
      <dgm:prSet presAssocID="{EA627CE1-D7B6-4939-A89E-33E3CDE79AB2}" presName="matrix" presStyleCnt="0">
        <dgm:presLayoutVars>
          <dgm:chMax val="1"/>
          <dgm:dir/>
          <dgm:resizeHandles val="exact"/>
        </dgm:presLayoutVars>
      </dgm:prSet>
      <dgm:spPr/>
    </dgm:pt>
    <dgm:pt modelId="{F257AE2B-96C1-40F1-A156-BF0A085AF9FE}" type="pres">
      <dgm:prSet presAssocID="{EA627CE1-D7B6-4939-A89E-33E3CDE79AB2}" presName="diamond" presStyleLbl="bgShp" presStyleIdx="0" presStyleCnt="1"/>
      <dgm:spPr>
        <a:solidFill>
          <a:srgbClr val="8D3141"/>
        </a:solidFill>
      </dgm:spPr>
    </dgm:pt>
    <dgm:pt modelId="{2820C0BB-CD3C-46CA-AE56-664F1FBE534A}" type="pres">
      <dgm:prSet presAssocID="{EA627CE1-D7B6-4939-A89E-33E3CDE79AB2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EA7E574C-77E9-46DC-AA78-BEBFC969FDFE}" type="pres">
      <dgm:prSet presAssocID="{EA627CE1-D7B6-4939-A89E-33E3CDE79AB2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91A6029-212B-4115-A651-911A661B7083}" type="pres">
      <dgm:prSet presAssocID="{EA627CE1-D7B6-4939-A89E-33E3CDE79AB2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E80BDD5-F02B-4D34-8779-72413008F18D}" type="pres">
      <dgm:prSet presAssocID="{EA627CE1-D7B6-4939-A89E-33E3CDE79AB2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266D23E-3AF6-4158-9779-73D0D63473E2}" srcId="{EA627CE1-D7B6-4939-A89E-33E3CDE79AB2}" destId="{85E0AF7B-63E7-4F81-9847-E3A9262E42E7}" srcOrd="0" destOrd="0" parTransId="{09EE155B-A853-469D-8CA8-7541A7AD1961}" sibTransId="{BEE40A5C-1BD9-431A-B966-F098C2F49529}"/>
    <dgm:cxn modelId="{8CBB7563-5E8F-4665-B7C3-B748F1440B5E}" type="presOf" srcId="{85E0AF7B-63E7-4F81-9847-E3A9262E42E7}" destId="{2820C0BB-CD3C-46CA-AE56-664F1FBE534A}" srcOrd="0" destOrd="0" presId="urn:microsoft.com/office/officeart/2005/8/layout/matrix3"/>
    <dgm:cxn modelId="{29F40272-089F-4BD5-96E2-800E3B8B58AC}" type="presOf" srcId="{D80A88E2-9140-45ED-B845-F65F50422606}" destId="{291A6029-212B-4115-A651-911A661B7083}" srcOrd="0" destOrd="0" presId="urn:microsoft.com/office/officeart/2005/8/layout/matrix3"/>
    <dgm:cxn modelId="{629F5952-DB1D-440C-B8FA-4829CE845161}" type="presOf" srcId="{EA627CE1-D7B6-4939-A89E-33E3CDE79AB2}" destId="{B2DA6BFE-F838-4A17-B26A-FBFF0A75F9AB}" srcOrd="0" destOrd="0" presId="urn:microsoft.com/office/officeart/2005/8/layout/matrix3"/>
    <dgm:cxn modelId="{3ACE0B56-4D88-4D38-90EE-DD37D5567B47}" srcId="{EA627CE1-D7B6-4939-A89E-33E3CDE79AB2}" destId="{C6EB3806-DC77-482F-8CEF-B1ED54415054}" srcOrd="4" destOrd="0" parTransId="{07223929-CD99-491D-8CA3-A6E01629E436}" sibTransId="{4FED9D97-3BAD-48BD-B803-86693D57B7BE}"/>
    <dgm:cxn modelId="{8BE7049D-9C38-4CC2-A3AC-B57C418449D5}" type="presOf" srcId="{6F2DEE87-1FCD-4DB3-A1C5-1E902E39EA4E}" destId="{EA7E574C-77E9-46DC-AA78-BEBFC969FDFE}" srcOrd="0" destOrd="0" presId="urn:microsoft.com/office/officeart/2005/8/layout/matrix3"/>
    <dgm:cxn modelId="{97B04AA7-6F00-4C0E-8E3F-01C842889BA9}" srcId="{EA627CE1-D7B6-4939-A89E-33E3CDE79AB2}" destId="{D80A88E2-9140-45ED-B845-F65F50422606}" srcOrd="2" destOrd="0" parTransId="{06C505F5-75EA-4FD6-B711-3CF98D87C83D}" sibTransId="{36965B73-D14E-438D-86B1-6271B64881F3}"/>
    <dgm:cxn modelId="{56C093AA-8997-42F2-9194-8271386AB32A}" srcId="{EA627CE1-D7B6-4939-A89E-33E3CDE79AB2}" destId="{6F2DEE87-1FCD-4DB3-A1C5-1E902E39EA4E}" srcOrd="1" destOrd="0" parTransId="{76F2FAB2-587E-4B2D-99E2-E4DCA6BF9B4F}" sibTransId="{826624EC-9C5E-4EAB-88DA-6482E218BD69}"/>
    <dgm:cxn modelId="{49C662B0-BCC6-42F2-A07D-CD9958227136}" srcId="{EA627CE1-D7B6-4939-A89E-33E3CDE79AB2}" destId="{EF284C25-D5D3-49E5-A0AD-398EFBC0284B}" srcOrd="3" destOrd="0" parTransId="{61CCD12E-2DEC-4925-8B41-8295EEAD370C}" sibTransId="{D0424FEB-9126-4886-BD2D-39EFC486C51B}"/>
    <dgm:cxn modelId="{A81EF6CC-069A-4DDD-AB3C-5AD5E96A030A}" type="presOf" srcId="{EF284C25-D5D3-49E5-A0AD-398EFBC0284B}" destId="{AE80BDD5-F02B-4D34-8779-72413008F18D}" srcOrd="0" destOrd="0" presId="urn:microsoft.com/office/officeart/2005/8/layout/matrix3"/>
    <dgm:cxn modelId="{AF784DBA-AC50-4131-AA50-73041F8A7CA8}" type="presParOf" srcId="{B2DA6BFE-F838-4A17-B26A-FBFF0A75F9AB}" destId="{F257AE2B-96C1-40F1-A156-BF0A085AF9FE}" srcOrd="0" destOrd="0" presId="urn:microsoft.com/office/officeart/2005/8/layout/matrix3"/>
    <dgm:cxn modelId="{83A91FAE-979E-49FA-A959-E33783DC28F3}" type="presParOf" srcId="{B2DA6BFE-F838-4A17-B26A-FBFF0A75F9AB}" destId="{2820C0BB-CD3C-46CA-AE56-664F1FBE534A}" srcOrd="1" destOrd="0" presId="urn:microsoft.com/office/officeart/2005/8/layout/matrix3"/>
    <dgm:cxn modelId="{70ED53BB-D320-471C-8B59-61B52C8D77EB}" type="presParOf" srcId="{B2DA6BFE-F838-4A17-B26A-FBFF0A75F9AB}" destId="{EA7E574C-77E9-46DC-AA78-BEBFC969FDFE}" srcOrd="2" destOrd="0" presId="urn:microsoft.com/office/officeart/2005/8/layout/matrix3"/>
    <dgm:cxn modelId="{796BA5CA-85C5-4DF1-9DC0-B4C340EC15F3}" type="presParOf" srcId="{B2DA6BFE-F838-4A17-B26A-FBFF0A75F9AB}" destId="{291A6029-212B-4115-A651-911A661B7083}" srcOrd="3" destOrd="0" presId="urn:microsoft.com/office/officeart/2005/8/layout/matrix3"/>
    <dgm:cxn modelId="{88048360-14C4-40D7-9740-47BA9CD2D066}" type="presParOf" srcId="{B2DA6BFE-F838-4A17-B26A-FBFF0A75F9AB}" destId="{AE80BDD5-F02B-4D34-8779-72413008F18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57AE2B-96C1-40F1-A156-BF0A085AF9FE}">
      <dsp:nvSpPr>
        <dsp:cNvPr id="0" name=""/>
        <dsp:cNvSpPr/>
      </dsp:nvSpPr>
      <dsp:spPr>
        <a:xfrm>
          <a:off x="3401439" y="0"/>
          <a:ext cx="6653719" cy="6653719"/>
        </a:xfrm>
        <a:prstGeom prst="diamond">
          <a:avLst/>
        </a:prstGeom>
        <a:solidFill>
          <a:srgbClr val="8D314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20C0BB-CD3C-46CA-AE56-664F1FBE534A}">
      <dsp:nvSpPr>
        <dsp:cNvPr id="0" name=""/>
        <dsp:cNvSpPr/>
      </dsp:nvSpPr>
      <dsp:spPr>
        <a:xfrm>
          <a:off x="4033542" y="632103"/>
          <a:ext cx="2594950" cy="2594950"/>
        </a:xfrm>
        <a:prstGeom prst="roundRect">
          <a:avLst/>
        </a:prstGeom>
        <a:solidFill>
          <a:srgbClr val="5781B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>
              <a:latin typeface="Poppins Light"/>
              <a:cs typeface="Poppins Light"/>
            </a:rPr>
            <a:t>Forces</a:t>
          </a:r>
        </a:p>
      </dsp:txBody>
      <dsp:txXfrm>
        <a:off x="4160217" y="758778"/>
        <a:ext cx="2341600" cy="2341600"/>
      </dsp:txXfrm>
    </dsp:sp>
    <dsp:sp modelId="{EA7E574C-77E9-46DC-AA78-BEBFC969FDFE}">
      <dsp:nvSpPr>
        <dsp:cNvPr id="0" name=""/>
        <dsp:cNvSpPr/>
      </dsp:nvSpPr>
      <dsp:spPr>
        <a:xfrm>
          <a:off x="6828104" y="632103"/>
          <a:ext cx="2594950" cy="2594950"/>
        </a:xfrm>
        <a:prstGeom prst="roundRect">
          <a:avLst/>
        </a:prstGeom>
        <a:solidFill>
          <a:srgbClr val="EF6D5A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>
              <a:latin typeface="Poppins Light" panose="00000400000000000000" pitchFamily="2" charset="0"/>
              <a:cs typeface="Poppins Light" panose="00000400000000000000" pitchFamily="2" charset="0"/>
            </a:rPr>
            <a:t>Faiblesses</a:t>
          </a:r>
        </a:p>
      </dsp:txBody>
      <dsp:txXfrm>
        <a:off x="6954779" y="758778"/>
        <a:ext cx="2341600" cy="2341600"/>
      </dsp:txXfrm>
    </dsp:sp>
    <dsp:sp modelId="{291A6029-212B-4115-A651-911A661B7083}">
      <dsp:nvSpPr>
        <dsp:cNvPr id="0" name=""/>
        <dsp:cNvSpPr/>
      </dsp:nvSpPr>
      <dsp:spPr>
        <a:xfrm>
          <a:off x="4033542" y="3426665"/>
          <a:ext cx="2594950" cy="2594950"/>
        </a:xfrm>
        <a:prstGeom prst="roundRect">
          <a:avLst/>
        </a:prstGeom>
        <a:solidFill>
          <a:srgbClr val="9ABBDA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>
              <a:latin typeface="Poppins Light" panose="00000400000000000000" pitchFamily="2" charset="0"/>
              <a:cs typeface="Poppins Light" panose="00000400000000000000" pitchFamily="2" charset="0"/>
            </a:rPr>
            <a:t>Opportunités</a:t>
          </a:r>
        </a:p>
      </dsp:txBody>
      <dsp:txXfrm>
        <a:off x="4160217" y="3553340"/>
        <a:ext cx="2341600" cy="2341600"/>
      </dsp:txXfrm>
    </dsp:sp>
    <dsp:sp modelId="{AE80BDD5-F02B-4D34-8779-72413008F18D}">
      <dsp:nvSpPr>
        <dsp:cNvPr id="0" name=""/>
        <dsp:cNvSpPr/>
      </dsp:nvSpPr>
      <dsp:spPr>
        <a:xfrm>
          <a:off x="6828104" y="3426665"/>
          <a:ext cx="2594950" cy="2594950"/>
        </a:xfrm>
        <a:prstGeom prst="roundRect">
          <a:avLst/>
        </a:prstGeom>
        <a:solidFill>
          <a:srgbClr val="CC353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>
              <a:latin typeface="Poppins Light" panose="00000400000000000000" pitchFamily="2" charset="0"/>
              <a:cs typeface="Poppins Light" panose="00000400000000000000" pitchFamily="2" charset="0"/>
            </a:rPr>
            <a:t>Menaces</a:t>
          </a:r>
        </a:p>
      </dsp:txBody>
      <dsp:txXfrm>
        <a:off x="6954779" y="3553340"/>
        <a:ext cx="2341600" cy="2341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30AEE4-C443-45B7-AED5-15612EC6F6FF}" type="datetimeFigureOut">
              <a:rPr lang="fr-FR" smtClean="0"/>
              <a:t>01/12/2025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1D4C0-CE53-4BB7-B6E1-4F033A42A2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2458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1D4C0-CE53-4BB7-B6E1-4F033A42A29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207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1D4C0-CE53-4BB7-B6E1-4F033A42A29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9368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Clr>
                <a:srgbClr val="E34F53"/>
              </a:buClr>
              <a:buSzPct val="120000"/>
              <a:buFontTx/>
              <a:buNone/>
            </a:pPr>
            <a:r>
              <a:rPr lang="fr-FR" b="1">
                <a:solidFill>
                  <a:srgbClr val="E7E6E6">
                    <a:lumMod val="10000"/>
                  </a:srgbClr>
                </a:solidFill>
                <a:latin typeface="Calibri"/>
              </a:rPr>
              <a:t>*</a:t>
            </a:r>
            <a:r>
              <a:rPr lang="fr-FR" b="1" dirty="0">
                <a:solidFill>
                  <a:srgbClr val="E7E6E6">
                    <a:lumMod val="10000"/>
                  </a:srgbClr>
                </a:solidFill>
                <a:latin typeface="Calibri"/>
              </a:rPr>
              <a:t>Actions non éligibles :</a:t>
            </a:r>
          </a:p>
          <a:p>
            <a:pPr marL="628650" lvl="1" indent="-171450">
              <a:buClr>
                <a:srgbClr val="E34F53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E7E6E6">
                    <a:lumMod val="10000"/>
                  </a:srgbClr>
                </a:solidFill>
                <a:latin typeface="Calibri"/>
              </a:rPr>
              <a:t>Murs commerciaux </a:t>
            </a:r>
            <a:r>
              <a:rPr lang="fr-FR" sz="1200" dirty="0">
                <a:solidFill>
                  <a:srgbClr val="E7E6E6">
                    <a:lumMod val="10000"/>
                  </a:srgbClr>
                </a:solidFill>
                <a:latin typeface="Calibri"/>
                <a:sym typeface="Wingdings" panose="05000000000000000000" pitchFamily="2" charset="2"/>
              </a:rPr>
              <a:t> se rapprocher de la foncière métropolitaine Centres-villes vivants</a:t>
            </a:r>
            <a:endParaRPr lang="fr-FR" sz="1200" dirty="0">
              <a:solidFill>
                <a:srgbClr val="E7E6E6">
                  <a:lumMod val="10000"/>
                </a:srgbClr>
              </a:solidFill>
              <a:latin typeface="Calibri"/>
            </a:endParaRPr>
          </a:p>
          <a:p>
            <a:pPr marL="628650" lvl="1" indent="-171450">
              <a:buClr>
                <a:srgbClr val="E34F53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E7E6E6">
                    <a:lumMod val="10000"/>
                  </a:srgbClr>
                </a:solidFill>
                <a:latin typeface="Calibri"/>
              </a:rPr>
              <a:t>Construction de parcs de stationnement </a:t>
            </a:r>
          </a:p>
          <a:p>
            <a:pPr marL="628650" lvl="1" indent="-171450">
              <a:buClr>
                <a:srgbClr val="E34F53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E7E6E6">
                    <a:lumMod val="10000"/>
                  </a:srgbClr>
                </a:solidFill>
                <a:latin typeface="Calibri"/>
              </a:rPr>
              <a:t>Rénovation d’équipements publics : mairie, complexes sportifs et culturels, écoles </a:t>
            </a:r>
            <a:r>
              <a:rPr lang="fr-FR" sz="1200" dirty="0">
                <a:solidFill>
                  <a:srgbClr val="E7E6E6">
                    <a:lumMod val="10000"/>
                  </a:srgbClr>
                </a:solidFill>
                <a:latin typeface="Calibri"/>
                <a:sym typeface="Wingdings" panose="05000000000000000000" pitchFamily="2" charset="2"/>
              </a:rPr>
              <a:t> voir autres fonds de la MGP</a:t>
            </a:r>
            <a:endParaRPr lang="fr-FR" sz="1200" dirty="0">
              <a:solidFill>
                <a:srgbClr val="E7E6E6">
                  <a:lumMod val="10000"/>
                </a:srgbClr>
              </a:solidFill>
              <a:latin typeface="Calibri"/>
            </a:endParaRPr>
          </a:p>
          <a:p>
            <a:pPr marL="628650" lvl="1" indent="-171450">
              <a:buClr>
                <a:srgbClr val="E34F53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E7E6E6">
                    <a:lumMod val="10000"/>
                  </a:srgbClr>
                </a:solidFill>
                <a:latin typeface="Calibri"/>
              </a:rPr>
              <a:t>Eclairage public</a:t>
            </a:r>
          </a:p>
          <a:p>
            <a:pPr marL="628650" lvl="1" indent="-171450">
              <a:buClr>
                <a:srgbClr val="E34F53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E7E6E6">
                    <a:lumMod val="10000"/>
                  </a:srgbClr>
                </a:solidFill>
                <a:latin typeface="Calibri"/>
              </a:rPr>
              <a:t>Jardinières hors pleine terre</a:t>
            </a:r>
          </a:p>
          <a:p>
            <a:pPr marL="628650" lvl="1" indent="-171450">
              <a:buClr>
                <a:srgbClr val="E34F53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E7E6E6">
                    <a:lumMod val="10000"/>
                  </a:srgbClr>
                </a:solidFill>
                <a:latin typeface="Calibri"/>
              </a:rPr>
              <a:t>Réserve foncière, achat de terrains, équipements intégrés aux bilans de ZAC</a:t>
            </a:r>
          </a:p>
          <a:p>
            <a:pPr marL="628650" lvl="1" indent="-171450">
              <a:buClr>
                <a:srgbClr val="E34F53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E7E6E6">
                    <a:lumMod val="10000"/>
                  </a:srgbClr>
                </a:solidFill>
                <a:latin typeface="Calibri"/>
              </a:rPr>
              <a:t>Equipements culturels</a:t>
            </a:r>
          </a:p>
          <a:p>
            <a:pPr marL="628650" lvl="1" indent="-171450">
              <a:buClr>
                <a:srgbClr val="E34F53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E7E6E6">
                    <a:lumMod val="10000"/>
                  </a:srgbClr>
                </a:solidFill>
                <a:latin typeface="Calibri"/>
              </a:rPr>
              <a:t>Voirie</a:t>
            </a:r>
          </a:p>
          <a:p>
            <a:pPr marL="628650" lvl="1" indent="-171450">
              <a:buClr>
                <a:srgbClr val="E34F53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E7E6E6">
                    <a:lumMod val="10000"/>
                  </a:srgbClr>
                </a:solidFill>
                <a:latin typeface="Calibri"/>
              </a:rPr>
              <a:t>Coûts RH internes liés aux actions présentées</a:t>
            </a:r>
            <a:endParaRPr lang="fr-FR" b="1" dirty="0">
              <a:solidFill>
                <a:srgbClr val="E7E6E6">
                  <a:lumMod val="10000"/>
                </a:srgbClr>
              </a:solidFill>
              <a:latin typeface="Calibri"/>
            </a:endParaRPr>
          </a:p>
          <a:p>
            <a:pPr marL="457200" lvl="1" indent="0">
              <a:buClr>
                <a:srgbClr val="E34F53"/>
              </a:buClr>
              <a:buSzPct val="120000"/>
              <a:buFontTx/>
              <a:buNone/>
            </a:pPr>
            <a:endParaRPr lang="fr-FR" b="1" dirty="0">
              <a:solidFill>
                <a:srgbClr val="E7E6E6">
                  <a:lumMod val="10000"/>
                </a:srgbClr>
              </a:solidFill>
              <a:latin typeface="Calibri"/>
            </a:endParaRPr>
          </a:p>
          <a:p>
            <a:pPr marL="457200" lvl="1" indent="0">
              <a:buClr>
                <a:srgbClr val="E34F53"/>
              </a:buClr>
              <a:buSzPct val="120000"/>
              <a:buFontTx/>
              <a:buNone/>
            </a:pPr>
            <a:r>
              <a:rPr lang="fr-FR" b="1" dirty="0">
                <a:solidFill>
                  <a:srgbClr val="E7E6E6">
                    <a:lumMod val="10000"/>
                  </a:srgbClr>
                </a:solidFill>
                <a:latin typeface="Calibri"/>
              </a:rPr>
              <a:t>**Nature des dépenses :</a:t>
            </a:r>
          </a:p>
          <a:p>
            <a:pPr marL="628650" lvl="1" indent="-171450" algn="l" defTabSz="914400" rtl="0" eaLnBrk="1" latinLnBrk="0" hangingPunct="1">
              <a:buClr>
                <a:srgbClr val="E34F53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kern="1200" dirty="0">
                <a:solidFill>
                  <a:srgbClr val="E7E6E6">
                    <a:lumMod val="10000"/>
                  </a:srgbClr>
                </a:solidFill>
                <a:latin typeface="Calibri"/>
                <a:ea typeface="+mn-ea"/>
                <a:cs typeface="+mn-cs"/>
              </a:rPr>
              <a:t>Investissement</a:t>
            </a:r>
            <a:r>
              <a:rPr lang="fr-FR" sz="1200" kern="1200" dirty="0">
                <a:solidFill>
                  <a:srgbClr val="E7E6E6">
                    <a:lumMod val="10000"/>
                  </a:srgbClr>
                </a:solidFill>
                <a:latin typeface="Calibri"/>
                <a:ea typeface="+mn-ea"/>
                <a:cs typeface="+mn-cs"/>
              </a:rPr>
              <a:t> : études pré opérationnelles, achat de baux et fonds, aménagements urbains, rénovation/construction, etc.</a:t>
            </a:r>
          </a:p>
          <a:p>
            <a:pPr marL="628650" lvl="1" indent="-171450" algn="l" defTabSz="914400" rtl="0" eaLnBrk="1" latinLnBrk="0" hangingPunct="1">
              <a:buClr>
                <a:srgbClr val="E34F53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kern="1200" dirty="0">
                <a:solidFill>
                  <a:srgbClr val="E7E6E6">
                    <a:lumMod val="10000"/>
                  </a:srgbClr>
                </a:solidFill>
                <a:latin typeface="Calibri"/>
                <a:ea typeface="+mn-ea"/>
                <a:cs typeface="+mn-cs"/>
              </a:rPr>
              <a:t>Fonctionnement</a:t>
            </a:r>
            <a:r>
              <a:rPr lang="fr-FR" sz="1200" kern="1200" dirty="0">
                <a:solidFill>
                  <a:srgbClr val="E7E6E6">
                    <a:lumMod val="10000"/>
                  </a:srgbClr>
                </a:solidFill>
                <a:latin typeface="Calibri"/>
                <a:ea typeface="+mn-ea"/>
                <a:cs typeface="+mn-cs"/>
              </a:rPr>
              <a:t> : autres études, recrutement manager, animation, communication, évènementiel, aides à la rénovation de façades, marketing territorial, solutions logistiques du dernier km, etc.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31D4C0-CE53-4BB7-B6E1-4F033A42A297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495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2">
            <a:extLst>
              <a:ext uri="{FF2B5EF4-FFF2-40B4-BE49-F238E27FC236}">
                <a16:creationId xmlns:a16="http://schemas.microsoft.com/office/drawing/2014/main" id="{E3F6D3EF-8386-E1C1-80BE-0A4E07649CBD}"/>
              </a:ext>
            </a:extLst>
          </p:cNvPr>
          <p:cNvGrpSpPr/>
          <p:nvPr userDrawn="1"/>
        </p:nvGrpSpPr>
        <p:grpSpPr>
          <a:xfrm>
            <a:off x="-381000" y="-1272012"/>
            <a:ext cx="4031050" cy="4929612"/>
            <a:chOff x="0" y="0"/>
            <a:chExt cx="5374733" cy="6572816"/>
          </a:xfrm>
        </p:grpSpPr>
        <p:grpSp>
          <p:nvGrpSpPr>
            <p:cNvPr id="12" name="Group 3">
              <a:extLst>
                <a:ext uri="{FF2B5EF4-FFF2-40B4-BE49-F238E27FC236}">
                  <a16:creationId xmlns:a16="http://schemas.microsoft.com/office/drawing/2014/main" id="{8A92D567-9855-5A89-D5F4-E7255472E2A4}"/>
                </a:ext>
              </a:extLst>
            </p:cNvPr>
            <p:cNvGrpSpPr/>
            <p:nvPr/>
          </p:nvGrpSpPr>
          <p:grpSpPr>
            <a:xfrm>
              <a:off x="0" y="0"/>
              <a:ext cx="5374733" cy="5374733"/>
              <a:chOff x="0" y="0"/>
              <a:chExt cx="6350000" cy="6350000"/>
            </a:xfrm>
          </p:grpSpPr>
          <p:sp>
            <p:nvSpPr>
              <p:cNvPr id="15" name="Freeform 4">
                <a:extLst>
                  <a:ext uri="{FF2B5EF4-FFF2-40B4-BE49-F238E27FC236}">
                    <a16:creationId xmlns:a16="http://schemas.microsoft.com/office/drawing/2014/main" id="{BBEE89AF-B356-EFE7-4435-E10E35DCB6B1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90B6D4"/>
              </a:solidFill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3" name="AutoShape 5">
              <a:extLst>
                <a:ext uri="{FF2B5EF4-FFF2-40B4-BE49-F238E27FC236}">
                  <a16:creationId xmlns:a16="http://schemas.microsoft.com/office/drawing/2014/main" id="{787EAA58-3C46-877C-CC15-7C4B9A3A42F2}"/>
                </a:ext>
              </a:extLst>
            </p:cNvPr>
            <p:cNvSpPr/>
            <p:nvPr/>
          </p:nvSpPr>
          <p:spPr>
            <a:xfrm>
              <a:off x="1214723" y="2828807"/>
              <a:ext cx="83200" cy="3744009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AutoShape 6">
              <a:extLst>
                <a:ext uri="{FF2B5EF4-FFF2-40B4-BE49-F238E27FC236}">
                  <a16:creationId xmlns:a16="http://schemas.microsoft.com/office/drawing/2014/main" id="{EEE123FF-989C-2594-A9C4-66AEABF7135B}"/>
                </a:ext>
              </a:extLst>
            </p:cNvPr>
            <p:cNvSpPr/>
            <p:nvPr/>
          </p:nvSpPr>
          <p:spPr>
            <a:xfrm>
              <a:off x="1630724" y="2329606"/>
              <a:ext cx="83200" cy="3744009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7" name="Image 1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A95C04E6-3303-05B7-F270-2C97E1ABFE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1394" y="5901457"/>
            <a:ext cx="2339843" cy="1119856"/>
          </a:xfrm>
          <a:prstGeom prst="rect">
            <a:avLst/>
          </a:prstGeom>
        </p:spPr>
      </p:pic>
      <p:sp>
        <p:nvSpPr>
          <p:cNvPr id="20" name="TextBox 7">
            <a:extLst>
              <a:ext uri="{FF2B5EF4-FFF2-40B4-BE49-F238E27FC236}">
                <a16:creationId xmlns:a16="http://schemas.microsoft.com/office/drawing/2014/main" id="{10E5AC18-3E7B-1FAE-3F72-20CB072FA681}"/>
              </a:ext>
            </a:extLst>
          </p:cNvPr>
          <p:cNvSpPr txBox="1"/>
          <p:nvPr userDrawn="1"/>
        </p:nvSpPr>
        <p:spPr>
          <a:xfrm>
            <a:off x="6483363" y="329992"/>
            <a:ext cx="5400415" cy="19236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5040"/>
              </a:lnSpc>
            </a:pPr>
            <a:r>
              <a:rPr lang="fr-FR" sz="4200" b="1" noProof="0">
                <a:solidFill>
                  <a:srgbClr val="9B3C4B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Comité de suivi</a:t>
            </a:r>
          </a:p>
          <a:p>
            <a:pPr algn="r">
              <a:lnSpc>
                <a:spcPts val="5040"/>
              </a:lnSpc>
            </a:pPr>
            <a:r>
              <a:rPr lang="fr-FR" sz="4200" b="1" noProof="0">
                <a:solidFill>
                  <a:srgbClr val="9B3C4B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Centres-villes vivants</a:t>
            </a:r>
          </a:p>
        </p:txBody>
      </p:sp>
    </p:spTree>
    <p:extLst>
      <p:ext uri="{BB962C8B-B14F-4D97-AF65-F5344CB8AC3E}">
        <p14:creationId xmlns:p14="http://schemas.microsoft.com/office/powerpoint/2010/main" val="1234538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C96BDD75-3216-47AF-A6EE-29CA31996985}"/>
              </a:ext>
            </a:extLst>
          </p:cNvPr>
          <p:cNvGrpSpPr/>
          <p:nvPr userDrawn="1"/>
        </p:nvGrpSpPr>
        <p:grpSpPr>
          <a:xfrm>
            <a:off x="-463416" y="3381365"/>
            <a:ext cx="4209000" cy="5329663"/>
            <a:chOff x="0" y="0"/>
            <a:chExt cx="5612000" cy="7106217"/>
          </a:xfrm>
        </p:grpSpPr>
        <p:grpSp>
          <p:nvGrpSpPr>
            <p:cNvPr id="8" name="Group 3">
              <a:extLst>
                <a:ext uri="{FF2B5EF4-FFF2-40B4-BE49-F238E27FC236}">
                  <a16:creationId xmlns:a16="http://schemas.microsoft.com/office/drawing/2014/main" id="{E6E8C9E8-3AB0-9364-DA6C-6C0BEA421F93}"/>
                </a:ext>
              </a:extLst>
            </p:cNvPr>
            <p:cNvGrpSpPr/>
            <p:nvPr/>
          </p:nvGrpSpPr>
          <p:grpSpPr>
            <a:xfrm>
              <a:off x="0" y="1494217"/>
              <a:ext cx="5612000" cy="5612000"/>
              <a:chOff x="0" y="0"/>
              <a:chExt cx="6350000" cy="6350000"/>
            </a:xfrm>
          </p:grpSpPr>
          <p:sp>
            <p:nvSpPr>
              <p:cNvPr id="11" name="Freeform 4">
                <a:extLst>
                  <a:ext uri="{FF2B5EF4-FFF2-40B4-BE49-F238E27FC236}">
                    <a16:creationId xmlns:a16="http://schemas.microsoft.com/office/drawing/2014/main" id="{426F32BB-E5B2-1260-FC77-E3CEC18AA5D4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90B6D4"/>
              </a:solidFill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9" name="AutoShape 5">
              <a:extLst>
                <a:ext uri="{FF2B5EF4-FFF2-40B4-BE49-F238E27FC236}">
                  <a16:creationId xmlns:a16="http://schemas.microsoft.com/office/drawing/2014/main" id="{C58B8251-CAFC-7E55-7601-DD8259BFFE7D}"/>
                </a:ext>
              </a:extLst>
            </p:cNvPr>
            <p:cNvSpPr/>
            <p:nvPr/>
          </p:nvSpPr>
          <p:spPr>
            <a:xfrm>
              <a:off x="1268347" y="521238"/>
              <a:ext cx="86873" cy="3909288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AutoShape 6">
              <a:extLst>
                <a:ext uri="{FF2B5EF4-FFF2-40B4-BE49-F238E27FC236}">
                  <a16:creationId xmlns:a16="http://schemas.microsoft.com/office/drawing/2014/main" id="{9858BEE2-7C0F-9EDD-92C5-7DC1028F0A63}"/>
                </a:ext>
              </a:extLst>
            </p:cNvPr>
            <p:cNvSpPr/>
            <p:nvPr/>
          </p:nvSpPr>
          <p:spPr>
            <a:xfrm>
              <a:off x="1702712" y="0"/>
              <a:ext cx="86873" cy="3909288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2" name="Image 11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9A10F85D-8A74-E6E3-3E0A-97A9C19F03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1394" y="5901457"/>
            <a:ext cx="2339843" cy="111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13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">
            <a:extLst>
              <a:ext uri="{FF2B5EF4-FFF2-40B4-BE49-F238E27FC236}">
                <a16:creationId xmlns:a16="http://schemas.microsoft.com/office/drawing/2014/main" id="{4601296B-3902-3152-824A-68C09990EA3E}"/>
              </a:ext>
            </a:extLst>
          </p:cNvPr>
          <p:cNvGrpSpPr/>
          <p:nvPr userDrawn="1"/>
        </p:nvGrpSpPr>
        <p:grpSpPr>
          <a:xfrm>
            <a:off x="-227299" y="5548449"/>
            <a:ext cx="3136653" cy="2432506"/>
            <a:chOff x="0" y="0"/>
            <a:chExt cx="4182204" cy="3243342"/>
          </a:xfrm>
        </p:grpSpPr>
        <p:grpSp>
          <p:nvGrpSpPr>
            <p:cNvPr id="9" name="Group 3">
              <a:extLst>
                <a:ext uri="{FF2B5EF4-FFF2-40B4-BE49-F238E27FC236}">
                  <a16:creationId xmlns:a16="http://schemas.microsoft.com/office/drawing/2014/main" id="{98734330-F32D-F7B0-A461-0EE0B8111CA0}"/>
                </a:ext>
              </a:extLst>
            </p:cNvPr>
            <p:cNvGrpSpPr/>
            <p:nvPr/>
          </p:nvGrpSpPr>
          <p:grpSpPr>
            <a:xfrm>
              <a:off x="0" y="0"/>
              <a:ext cx="3243342" cy="3243342"/>
              <a:chOff x="0" y="0"/>
              <a:chExt cx="6350000" cy="6350000"/>
            </a:xfrm>
          </p:grpSpPr>
          <p:sp>
            <p:nvSpPr>
              <p:cNvPr id="12" name="Freeform 4">
                <a:extLst>
                  <a:ext uri="{FF2B5EF4-FFF2-40B4-BE49-F238E27FC236}">
                    <a16:creationId xmlns:a16="http://schemas.microsoft.com/office/drawing/2014/main" id="{E591CE7F-0E59-9976-559B-C00045CD791D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90B6D4"/>
              </a:solidFill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0" name="AutoShape 5">
              <a:extLst>
                <a:ext uri="{FF2B5EF4-FFF2-40B4-BE49-F238E27FC236}">
                  <a16:creationId xmlns:a16="http://schemas.microsoft.com/office/drawing/2014/main" id="{C29A9224-008F-EDA7-F38E-90053577D8CE}"/>
                </a:ext>
              </a:extLst>
            </p:cNvPr>
            <p:cNvSpPr/>
            <p:nvPr/>
          </p:nvSpPr>
          <p:spPr>
            <a:xfrm rot="5400000">
              <a:off x="2726215" y="517127"/>
              <a:ext cx="50207" cy="2259294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AutoShape 6">
              <a:extLst>
                <a:ext uri="{FF2B5EF4-FFF2-40B4-BE49-F238E27FC236}">
                  <a16:creationId xmlns:a16="http://schemas.microsoft.com/office/drawing/2014/main" id="{1A145F69-B682-396B-ACFE-B5AF12E5D7F5}"/>
                </a:ext>
              </a:extLst>
            </p:cNvPr>
            <p:cNvSpPr/>
            <p:nvPr/>
          </p:nvSpPr>
          <p:spPr>
            <a:xfrm rot="5400000">
              <a:off x="3027454" y="768160"/>
              <a:ext cx="50207" cy="2259294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13" name="Group 7">
            <a:extLst>
              <a:ext uri="{FF2B5EF4-FFF2-40B4-BE49-F238E27FC236}">
                <a16:creationId xmlns:a16="http://schemas.microsoft.com/office/drawing/2014/main" id="{6CB74BEA-2687-B9B7-2CE2-23A99F1BEC8B}"/>
              </a:ext>
            </a:extLst>
          </p:cNvPr>
          <p:cNvGrpSpPr/>
          <p:nvPr userDrawn="1"/>
        </p:nvGrpSpPr>
        <p:grpSpPr>
          <a:xfrm>
            <a:off x="9165819" y="-1014911"/>
            <a:ext cx="3125418" cy="2423794"/>
            <a:chOff x="0" y="0"/>
            <a:chExt cx="4167224" cy="3231725"/>
          </a:xfrm>
        </p:grpSpPr>
        <p:grpSp>
          <p:nvGrpSpPr>
            <p:cNvPr id="14" name="Group 8">
              <a:extLst>
                <a:ext uri="{FF2B5EF4-FFF2-40B4-BE49-F238E27FC236}">
                  <a16:creationId xmlns:a16="http://schemas.microsoft.com/office/drawing/2014/main" id="{3B412636-55BC-545F-B96F-8733ACDE57F9}"/>
                </a:ext>
              </a:extLst>
            </p:cNvPr>
            <p:cNvGrpSpPr/>
            <p:nvPr/>
          </p:nvGrpSpPr>
          <p:grpSpPr>
            <a:xfrm>
              <a:off x="935499" y="0"/>
              <a:ext cx="3231725" cy="3231725"/>
              <a:chOff x="0" y="0"/>
              <a:chExt cx="6350000" cy="6350000"/>
            </a:xfrm>
          </p:grpSpPr>
          <p:sp>
            <p:nvSpPr>
              <p:cNvPr id="17" name="Freeform 9">
                <a:extLst>
                  <a:ext uri="{FF2B5EF4-FFF2-40B4-BE49-F238E27FC236}">
                    <a16:creationId xmlns:a16="http://schemas.microsoft.com/office/drawing/2014/main" id="{0C9FD524-D214-68D8-5751-47B47C3C93F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90B6D4"/>
              </a:solidFill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5" name="AutoShape 10">
              <a:extLst>
                <a:ext uri="{FF2B5EF4-FFF2-40B4-BE49-F238E27FC236}">
                  <a16:creationId xmlns:a16="http://schemas.microsoft.com/office/drawing/2014/main" id="{35408A39-F72D-859D-D09E-12F64B6E9C5A}"/>
                </a:ext>
              </a:extLst>
            </p:cNvPr>
            <p:cNvSpPr/>
            <p:nvPr/>
          </p:nvSpPr>
          <p:spPr>
            <a:xfrm rot="5400000">
              <a:off x="1100587" y="623144"/>
              <a:ext cx="50027" cy="2251202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AutoShape 11">
              <a:extLst>
                <a:ext uri="{FF2B5EF4-FFF2-40B4-BE49-F238E27FC236}">
                  <a16:creationId xmlns:a16="http://schemas.microsoft.com/office/drawing/2014/main" id="{92C8B2BF-67E1-EBFD-C8D6-9247E5413525}"/>
                </a:ext>
              </a:extLst>
            </p:cNvPr>
            <p:cNvSpPr/>
            <p:nvPr/>
          </p:nvSpPr>
          <p:spPr>
            <a:xfrm rot="5400000">
              <a:off x="1400748" y="873278"/>
              <a:ext cx="50027" cy="2251202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21" name="Image 20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96EF0DD9-4CF5-797F-7048-1A6A9BC931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1394" y="5901457"/>
            <a:ext cx="2339843" cy="111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71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DA1C956F-A5E5-9A9C-4AAD-411D39ED6A70}"/>
              </a:ext>
            </a:extLst>
          </p:cNvPr>
          <p:cNvGrpSpPr/>
          <p:nvPr userDrawn="1"/>
        </p:nvGrpSpPr>
        <p:grpSpPr>
          <a:xfrm>
            <a:off x="6756400" y="1873418"/>
            <a:ext cx="5616054" cy="6838818"/>
            <a:chOff x="0" y="0"/>
            <a:chExt cx="7488071" cy="9118424"/>
          </a:xfrm>
        </p:grpSpPr>
        <p:grpSp>
          <p:nvGrpSpPr>
            <p:cNvPr id="8" name="Group 3">
              <a:extLst>
                <a:ext uri="{FF2B5EF4-FFF2-40B4-BE49-F238E27FC236}">
                  <a16:creationId xmlns:a16="http://schemas.microsoft.com/office/drawing/2014/main" id="{17DA6FF1-A4E9-0C1B-C606-641A186538E9}"/>
                </a:ext>
              </a:extLst>
            </p:cNvPr>
            <p:cNvGrpSpPr/>
            <p:nvPr/>
          </p:nvGrpSpPr>
          <p:grpSpPr>
            <a:xfrm rot="-10800000">
              <a:off x="0" y="1630353"/>
              <a:ext cx="7488071" cy="7488071"/>
              <a:chOff x="0" y="0"/>
              <a:chExt cx="6350000" cy="6350000"/>
            </a:xfrm>
          </p:grpSpPr>
          <p:sp>
            <p:nvSpPr>
              <p:cNvPr id="11" name="Freeform 4">
                <a:extLst>
                  <a:ext uri="{FF2B5EF4-FFF2-40B4-BE49-F238E27FC236}">
                    <a16:creationId xmlns:a16="http://schemas.microsoft.com/office/drawing/2014/main" id="{1BB3F5AF-C181-623C-92E9-218A23C49A69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3D8CB8"/>
              </a:solidFill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9" name="AutoShape 5">
              <a:extLst>
                <a:ext uri="{FF2B5EF4-FFF2-40B4-BE49-F238E27FC236}">
                  <a16:creationId xmlns:a16="http://schemas.microsoft.com/office/drawing/2014/main" id="{F66519DE-27DA-7B97-B256-B6E0DEC30E99}"/>
                </a:ext>
              </a:extLst>
            </p:cNvPr>
            <p:cNvSpPr/>
            <p:nvPr/>
          </p:nvSpPr>
          <p:spPr>
            <a:xfrm rot="-10800000">
              <a:off x="5654594" y="0"/>
              <a:ext cx="115914" cy="5216149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AutoShape 6">
              <a:extLst>
                <a:ext uri="{FF2B5EF4-FFF2-40B4-BE49-F238E27FC236}">
                  <a16:creationId xmlns:a16="http://schemas.microsoft.com/office/drawing/2014/main" id="{10E91AF7-56DC-4980-18FB-CD751CC7931F}"/>
                </a:ext>
              </a:extLst>
            </p:cNvPr>
            <p:cNvSpPr/>
            <p:nvPr/>
          </p:nvSpPr>
          <p:spPr>
            <a:xfrm rot="-10800000">
              <a:off x="5075022" y="695487"/>
              <a:ext cx="115914" cy="5216149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5" name="Image 14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1794F252-EB80-6A7F-0709-8C685FF863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7806" y="5901457"/>
            <a:ext cx="2339843" cy="111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7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>
            <a:extLst>
              <a:ext uri="{FF2B5EF4-FFF2-40B4-BE49-F238E27FC236}">
                <a16:creationId xmlns:a16="http://schemas.microsoft.com/office/drawing/2014/main" id="{83C49729-A32F-3DB6-0936-77DFC26F6BE0}"/>
              </a:ext>
            </a:extLst>
          </p:cNvPr>
          <p:cNvGrpSpPr/>
          <p:nvPr userDrawn="1"/>
        </p:nvGrpSpPr>
        <p:grpSpPr>
          <a:xfrm>
            <a:off x="9239363" y="5187730"/>
            <a:ext cx="2822053" cy="2027007"/>
            <a:chOff x="0" y="0"/>
            <a:chExt cx="3762737" cy="2702676"/>
          </a:xfrm>
        </p:grpSpPr>
        <p:grpSp>
          <p:nvGrpSpPr>
            <p:cNvPr id="9" name="Group 4">
              <a:extLst>
                <a:ext uri="{FF2B5EF4-FFF2-40B4-BE49-F238E27FC236}">
                  <a16:creationId xmlns:a16="http://schemas.microsoft.com/office/drawing/2014/main" id="{1EF273EA-4E87-C07C-11EE-E6F38B5DD376}"/>
                </a:ext>
              </a:extLst>
            </p:cNvPr>
            <p:cNvGrpSpPr/>
            <p:nvPr/>
          </p:nvGrpSpPr>
          <p:grpSpPr>
            <a:xfrm>
              <a:off x="1060060" y="0"/>
              <a:ext cx="2702676" cy="2702676"/>
              <a:chOff x="0" y="0"/>
              <a:chExt cx="6350000" cy="6350000"/>
            </a:xfrm>
          </p:grpSpPr>
          <p:sp>
            <p:nvSpPr>
              <p:cNvPr id="12" name="Freeform 5">
                <a:extLst>
                  <a:ext uri="{FF2B5EF4-FFF2-40B4-BE49-F238E27FC236}">
                    <a16:creationId xmlns:a16="http://schemas.microsoft.com/office/drawing/2014/main" id="{8E2940C3-811C-55F6-94B2-53903A8E4F78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90B6D4"/>
              </a:solidFill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0" name="AutoShape 6">
              <a:extLst>
                <a:ext uri="{FF2B5EF4-FFF2-40B4-BE49-F238E27FC236}">
                  <a16:creationId xmlns:a16="http://schemas.microsoft.com/office/drawing/2014/main" id="{75788B69-DDAD-ED46-E8D8-25508FF23191}"/>
                </a:ext>
              </a:extLst>
            </p:cNvPr>
            <p:cNvSpPr/>
            <p:nvPr/>
          </p:nvSpPr>
          <p:spPr>
            <a:xfrm rot="-5400000">
              <a:off x="1171439" y="379997"/>
              <a:ext cx="41837" cy="1882669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AutoShape 7">
              <a:extLst>
                <a:ext uri="{FF2B5EF4-FFF2-40B4-BE49-F238E27FC236}">
                  <a16:creationId xmlns:a16="http://schemas.microsoft.com/office/drawing/2014/main" id="{D839AAB1-D9A5-A4C2-066C-19E54E40B5DB}"/>
                </a:ext>
              </a:extLst>
            </p:cNvPr>
            <p:cNvSpPr/>
            <p:nvPr/>
          </p:nvSpPr>
          <p:spPr>
            <a:xfrm rot="-5400000">
              <a:off x="920416" y="170811"/>
              <a:ext cx="41837" cy="1882669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17" name="Image 16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0E2E9522-7123-CDA2-4F6A-67127844E8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373" y="5892272"/>
            <a:ext cx="2339843" cy="111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2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478F6F07-7072-5854-EBE1-5D8BEF0BD3A6}"/>
              </a:ext>
            </a:extLst>
          </p:cNvPr>
          <p:cNvSpPr/>
          <p:nvPr userDrawn="1"/>
        </p:nvSpPr>
        <p:spPr>
          <a:xfrm>
            <a:off x="0" y="2590801"/>
            <a:ext cx="12192000" cy="4231133"/>
          </a:xfrm>
          <a:prstGeom prst="rect">
            <a:avLst/>
          </a:prstGeom>
          <a:solidFill>
            <a:srgbClr val="4272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5" name="Group 7">
            <a:extLst>
              <a:ext uri="{FF2B5EF4-FFF2-40B4-BE49-F238E27FC236}">
                <a16:creationId xmlns:a16="http://schemas.microsoft.com/office/drawing/2014/main" id="{A6A63E10-7372-AA2F-8462-E7ABBA1A6138}"/>
              </a:ext>
            </a:extLst>
          </p:cNvPr>
          <p:cNvGrpSpPr/>
          <p:nvPr userDrawn="1"/>
        </p:nvGrpSpPr>
        <p:grpSpPr>
          <a:xfrm>
            <a:off x="-356855" y="1807225"/>
            <a:ext cx="2623445" cy="2034508"/>
            <a:chOff x="0" y="0"/>
            <a:chExt cx="3497927" cy="2712678"/>
          </a:xfrm>
        </p:grpSpPr>
        <p:grpSp>
          <p:nvGrpSpPr>
            <p:cNvPr id="16" name="Group 8">
              <a:extLst>
                <a:ext uri="{FF2B5EF4-FFF2-40B4-BE49-F238E27FC236}">
                  <a16:creationId xmlns:a16="http://schemas.microsoft.com/office/drawing/2014/main" id="{7F791A5C-AE6D-A12B-5478-AE50076E63B4}"/>
                </a:ext>
              </a:extLst>
            </p:cNvPr>
            <p:cNvGrpSpPr/>
            <p:nvPr/>
          </p:nvGrpSpPr>
          <p:grpSpPr>
            <a:xfrm>
              <a:off x="0" y="0"/>
              <a:ext cx="2712678" cy="2712678"/>
              <a:chOff x="0" y="0"/>
              <a:chExt cx="6350000" cy="6350000"/>
            </a:xfrm>
          </p:grpSpPr>
          <p:sp>
            <p:nvSpPr>
              <p:cNvPr id="19" name="Freeform 9">
                <a:extLst>
                  <a:ext uri="{FF2B5EF4-FFF2-40B4-BE49-F238E27FC236}">
                    <a16:creationId xmlns:a16="http://schemas.microsoft.com/office/drawing/2014/main" id="{4D0B37D7-38C6-E4F5-C52B-0FFA0AC8F0D2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9B3C4B"/>
              </a:solidFill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17" name="AutoShape 10">
              <a:extLst>
                <a:ext uri="{FF2B5EF4-FFF2-40B4-BE49-F238E27FC236}">
                  <a16:creationId xmlns:a16="http://schemas.microsoft.com/office/drawing/2014/main" id="{AF065431-2FEB-D1AD-5F85-EA3A74B43680}"/>
                </a:ext>
              </a:extLst>
            </p:cNvPr>
            <p:cNvSpPr/>
            <p:nvPr/>
          </p:nvSpPr>
          <p:spPr>
            <a:xfrm rot="5400000">
              <a:off x="2280161" y="432517"/>
              <a:ext cx="41992" cy="1889636"/>
            </a:xfrm>
            <a:prstGeom prst="rect">
              <a:avLst/>
            </a:prstGeom>
            <a:solidFill>
              <a:srgbClr val="FDFDFC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AutoShape 11">
              <a:extLst>
                <a:ext uri="{FF2B5EF4-FFF2-40B4-BE49-F238E27FC236}">
                  <a16:creationId xmlns:a16="http://schemas.microsoft.com/office/drawing/2014/main" id="{0F5BDBC2-41E8-F623-D68E-5473855DE726}"/>
                </a:ext>
              </a:extLst>
            </p:cNvPr>
            <p:cNvSpPr/>
            <p:nvPr/>
          </p:nvSpPr>
          <p:spPr>
            <a:xfrm rot="5400000">
              <a:off x="2532113" y="642476"/>
              <a:ext cx="41992" cy="1889636"/>
            </a:xfrm>
            <a:prstGeom prst="rect">
              <a:avLst/>
            </a:prstGeom>
            <a:solidFill>
              <a:srgbClr val="FDFDFC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20" name="Group 12">
            <a:extLst>
              <a:ext uri="{FF2B5EF4-FFF2-40B4-BE49-F238E27FC236}">
                <a16:creationId xmlns:a16="http://schemas.microsoft.com/office/drawing/2014/main" id="{482BDD9E-0010-82DB-3675-9271C5963553}"/>
              </a:ext>
            </a:extLst>
          </p:cNvPr>
          <p:cNvGrpSpPr/>
          <p:nvPr userDrawn="1"/>
        </p:nvGrpSpPr>
        <p:grpSpPr>
          <a:xfrm>
            <a:off x="7832611" y="5304327"/>
            <a:ext cx="2171314" cy="2799853"/>
            <a:chOff x="0" y="0"/>
            <a:chExt cx="2895086" cy="3733137"/>
          </a:xfrm>
        </p:grpSpPr>
        <p:grpSp>
          <p:nvGrpSpPr>
            <p:cNvPr id="21" name="Group 13">
              <a:extLst>
                <a:ext uri="{FF2B5EF4-FFF2-40B4-BE49-F238E27FC236}">
                  <a16:creationId xmlns:a16="http://schemas.microsoft.com/office/drawing/2014/main" id="{6740F742-56D3-75EF-E7F1-6FC622037601}"/>
                </a:ext>
              </a:extLst>
            </p:cNvPr>
            <p:cNvGrpSpPr/>
            <p:nvPr/>
          </p:nvGrpSpPr>
          <p:grpSpPr>
            <a:xfrm rot="-5400000">
              <a:off x="0" y="838051"/>
              <a:ext cx="2895086" cy="2895086"/>
              <a:chOff x="0" y="0"/>
              <a:chExt cx="6350000" cy="6350000"/>
            </a:xfrm>
          </p:grpSpPr>
          <p:sp>
            <p:nvSpPr>
              <p:cNvPr id="24" name="Freeform 14">
                <a:extLst>
                  <a:ext uri="{FF2B5EF4-FFF2-40B4-BE49-F238E27FC236}">
                    <a16:creationId xmlns:a16="http://schemas.microsoft.com/office/drawing/2014/main" id="{868BA127-90D3-E6A8-C0A7-276409A235D9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9B3C4B"/>
              </a:solidFill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22" name="AutoShape 15">
              <a:extLst>
                <a:ext uri="{FF2B5EF4-FFF2-40B4-BE49-F238E27FC236}">
                  <a16:creationId xmlns:a16="http://schemas.microsoft.com/office/drawing/2014/main" id="{D2DBA962-8A87-A3D9-D6E7-673EDCB8DEF7}"/>
                </a:ext>
              </a:extLst>
            </p:cNvPr>
            <p:cNvSpPr/>
            <p:nvPr/>
          </p:nvSpPr>
          <p:spPr>
            <a:xfrm>
              <a:off x="1447543" y="268893"/>
              <a:ext cx="44816" cy="2016701"/>
            </a:xfrm>
            <a:prstGeom prst="rect">
              <a:avLst/>
            </a:prstGeom>
            <a:solidFill>
              <a:srgbClr val="FDFDFC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23" name="AutoShape 16">
              <a:extLst>
                <a:ext uri="{FF2B5EF4-FFF2-40B4-BE49-F238E27FC236}">
                  <a16:creationId xmlns:a16="http://schemas.microsoft.com/office/drawing/2014/main" id="{66D94E4F-A1CF-1F86-2BB8-0CB27E1BA4E9}"/>
                </a:ext>
              </a:extLst>
            </p:cNvPr>
            <p:cNvSpPr/>
            <p:nvPr/>
          </p:nvSpPr>
          <p:spPr>
            <a:xfrm>
              <a:off x="1671621" y="0"/>
              <a:ext cx="44816" cy="2016701"/>
            </a:xfrm>
            <a:prstGeom prst="rect">
              <a:avLst/>
            </a:prstGeom>
            <a:solidFill>
              <a:srgbClr val="FDFDFC"/>
            </a:solidFill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28" name="Image 27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75D27931-A10D-D582-D9E4-35460CC31B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1" t="20574" r="10427" b="24705"/>
          <a:stretch/>
        </p:blipFill>
        <p:spPr>
          <a:xfrm>
            <a:off x="10040758" y="6013860"/>
            <a:ext cx="2162069" cy="81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1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Pr>
        <a:solidFill>
          <a:srgbClr val="EF6D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3">
            <a:extLst>
              <a:ext uri="{FF2B5EF4-FFF2-40B4-BE49-F238E27FC236}">
                <a16:creationId xmlns:a16="http://schemas.microsoft.com/office/drawing/2014/main" id="{C49567B1-E900-3AC6-066E-34EEFAFE637B}"/>
              </a:ext>
            </a:extLst>
          </p:cNvPr>
          <p:cNvGrpSpPr/>
          <p:nvPr userDrawn="1"/>
        </p:nvGrpSpPr>
        <p:grpSpPr>
          <a:xfrm>
            <a:off x="2613044" y="-642609"/>
            <a:ext cx="2490083" cy="1931085"/>
            <a:chOff x="0" y="0"/>
            <a:chExt cx="3320111" cy="2574780"/>
          </a:xfrm>
        </p:grpSpPr>
        <p:grpSp>
          <p:nvGrpSpPr>
            <p:cNvPr id="8" name="Group 4">
              <a:extLst>
                <a:ext uri="{FF2B5EF4-FFF2-40B4-BE49-F238E27FC236}">
                  <a16:creationId xmlns:a16="http://schemas.microsoft.com/office/drawing/2014/main" id="{811693F9-C2BB-DF8E-900C-643799B4066B}"/>
                </a:ext>
              </a:extLst>
            </p:cNvPr>
            <p:cNvGrpSpPr/>
            <p:nvPr/>
          </p:nvGrpSpPr>
          <p:grpSpPr>
            <a:xfrm>
              <a:off x="0" y="0"/>
              <a:ext cx="2574780" cy="2574780"/>
              <a:chOff x="0" y="0"/>
              <a:chExt cx="6350000" cy="6350000"/>
            </a:xfrm>
          </p:grpSpPr>
          <p:sp>
            <p:nvSpPr>
              <p:cNvPr id="11" name="Freeform 5">
                <a:extLst>
                  <a:ext uri="{FF2B5EF4-FFF2-40B4-BE49-F238E27FC236}">
                    <a16:creationId xmlns:a16="http://schemas.microsoft.com/office/drawing/2014/main" id="{77E134AF-5785-8EFA-DBA8-AC3C55C8026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DFDFC"/>
              </a:solidFill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9" name="AutoShape 6">
              <a:extLst>
                <a:ext uri="{FF2B5EF4-FFF2-40B4-BE49-F238E27FC236}">
                  <a16:creationId xmlns:a16="http://schemas.microsoft.com/office/drawing/2014/main" id="{1281BD3A-BDA2-9FAF-6782-4962AB9B05CE}"/>
                </a:ext>
              </a:extLst>
            </p:cNvPr>
            <p:cNvSpPr/>
            <p:nvPr/>
          </p:nvSpPr>
          <p:spPr>
            <a:xfrm rot="5400000">
              <a:off x="2164250" y="410530"/>
              <a:ext cx="39857" cy="1793578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0" name="AutoShape 7">
              <a:extLst>
                <a:ext uri="{FF2B5EF4-FFF2-40B4-BE49-F238E27FC236}">
                  <a16:creationId xmlns:a16="http://schemas.microsoft.com/office/drawing/2014/main" id="{774249CD-174E-6F45-F6B3-09288C436D69}"/>
                </a:ext>
              </a:extLst>
            </p:cNvPr>
            <p:cNvSpPr/>
            <p:nvPr/>
          </p:nvSpPr>
          <p:spPr>
            <a:xfrm rot="5400000">
              <a:off x="2403394" y="609816"/>
              <a:ext cx="39857" cy="1793578"/>
            </a:xfrm>
            <a:prstGeom prst="rect">
              <a:avLst/>
            </a:pr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21" name="Image 20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0AAACA32-03E7-2B92-3DDB-B782B8C0FB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1" t="20574" r="10427" b="24705"/>
          <a:stretch/>
        </p:blipFill>
        <p:spPr>
          <a:xfrm>
            <a:off x="10040758" y="6013860"/>
            <a:ext cx="2162069" cy="81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440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">
            <a:extLst>
              <a:ext uri="{FF2B5EF4-FFF2-40B4-BE49-F238E27FC236}">
                <a16:creationId xmlns:a16="http://schemas.microsoft.com/office/drawing/2014/main" id="{3038CA35-D11B-99B5-0BA4-56DF26AA8D6E}"/>
              </a:ext>
            </a:extLst>
          </p:cNvPr>
          <p:cNvGrpSpPr/>
          <p:nvPr userDrawn="1"/>
        </p:nvGrpSpPr>
        <p:grpSpPr>
          <a:xfrm>
            <a:off x="9519240" y="-1156218"/>
            <a:ext cx="2838424" cy="3660073"/>
            <a:chOff x="0" y="0"/>
            <a:chExt cx="3784565" cy="4880097"/>
          </a:xfrm>
        </p:grpSpPr>
        <p:grpSp>
          <p:nvGrpSpPr>
            <p:cNvPr id="7" name="Group 3">
              <a:extLst>
                <a:ext uri="{FF2B5EF4-FFF2-40B4-BE49-F238E27FC236}">
                  <a16:creationId xmlns:a16="http://schemas.microsoft.com/office/drawing/2014/main" id="{E7B2E1F7-AB8A-AB70-7025-FA27F116F39A}"/>
                </a:ext>
              </a:extLst>
            </p:cNvPr>
            <p:cNvGrpSpPr/>
            <p:nvPr/>
          </p:nvGrpSpPr>
          <p:grpSpPr>
            <a:xfrm rot="5400000">
              <a:off x="0" y="0"/>
              <a:ext cx="3784565" cy="3784565"/>
              <a:chOff x="0" y="0"/>
              <a:chExt cx="6350000" cy="6350000"/>
            </a:xfrm>
          </p:grpSpPr>
          <p:sp>
            <p:nvSpPr>
              <p:cNvPr id="10" name="Freeform 4">
                <a:extLst>
                  <a:ext uri="{FF2B5EF4-FFF2-40B4-BE49-F238E27FC236}">
                    <a16:creationId xmlns:a16="http://schemas.microsoft.com/office/drawing/2014/main" id="{35DA1A7C-B42F-92F0-AE67-C43231A5BDA6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9B3C4B"/>
              </a:solidFill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8" name="AutoShape 5">
              <a:extLst>
                <a:ext uri="{FF2B5EF4-FFF2-40B4-BE49-F238E27FC236}">
                  <a16:creationId xmlns:a16="http://schemas.microsoft.com/office/drawing/2014/main" id="{8618A240-CC73-8A06-5AA7-820F977CDFD0}"/>
                </a:ext>
              </a:extLst>
            </p:cNvPr>
            <p:cNvSpPr/>
            <p:nvPr/>
          </p:nvSpPr>
          <p:spPr>
            <a:xfrm rot="-10800000">
              <a:off x="2185205" y="1892283"/>
              <a:ext cx="58585" cy="2636307"/>
            </a:xfrm>
            <a:prstGeom prst="rect">
              <a:avLst/>
            </a:prstGeom>
            <a:solidFill>
              <a:srgbClr val="3D8CB8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AutoShape 6">
              <a:extLst>
                <a:ext uri="{FF2B5EF4-FFF2-40B4-BE49-F238E27FC236}">
                  <a16:creationId xmlns:a16="http://schemas.microsoft.com/office/drawing/2014/main" id="{B2449EBC-D7DD-0F23-9CC0-820971A7DECA}"/>
                </a:ext>
              </a:extLst>
            </p:cNvPr>
            <p:cNvSpPr/>
            <p:nvPr/>
          </p:nvSpPr>
          <p:spPr>
            <a:xfrm rot="-10800000">
              <a:off x="1892283" y="2243790"/>
              <a:ext cx="58585" cy="2636307"/>
            </a:xfrm>
            <a:prstGeom prst="rect">
              <a:avLst/>
            </a:prstGeom>
            <a:solidFill>
              <a:srgbClr val="3D8CB8"/>
            </a:solid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1" name="TextBox 7">
            <a:extLst>
              <a:ext uri="{FF2B5EF4-FFF2-40B4-BE49-F238E27FC236}">
                <a16:creationId xmlns:a16="http://schemas.microsoft.com/office/drawing/2014/main" id="{2400EDC4-38B6-8775-0AC2-79E6C22E1B8C}"/>
              </a:ext>
            </a:extLst>
          </p:cNvPr>
          <p:cNvSpPr txBox="1"/>
          <p:nvPr userDrawn="1"/>
        </p:nvSpPr>
        <p:spPr>
          <a:xfrm>
            <a:off x="6602333" y="2614680"/>
            <a:ext cx="5400415" cy="19236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5040"/>
              </a:lnSpc>
            </a:pPr>
            <a:r>
              <a:rPr lang="fr-FR" sz="4200" b="1" noProof="0">
                <a:solidFill>
                  <a:srgbClr val="9B3C4B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L’équipe</a:t>
            </a:r>
          </a:p>
          <a:p>
            <a:pPr algn="r">
              <a:lnSpc>
                <a:spcPts val="5040"/>
              </a:lnSpc>
            </a:pPr>
            <a:r>
              <a:rPr lang="fr-FR" sz="4200" b="1" noProof="0">
                <a:solidFill>
                  <a:srgbClr val="9B3C4B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Centres-villes vivants</a:t>
            </a:r>
          </a:p>
        </p:txBody>
      </p:sp>
      <p:sp>
        <p:nvSpPr>
          <p:cNvPr id="12" name="AutoShape 8">
            <a:extLst>
              <a:ext uri="{FF2B5EF4-FFF2-40B4-BE49-F238E27FC236}">
                <a16:creationId xmlns:a16="http://schemas.microsoft.com/office/drawing/2014/main" id="{80057A5C-F86A-9F0D-2973-7644579F0B15}"/>
              </a:ext>
            </a:extLst>
          </p:cNvPr>
          <p:cNvSpPr/>
          <p:nvPr userDrawn="1"/>
        </p:nvSpPr>
        <p:spPr>
          <a:xfrm>
            <a:off x="-106281" y="-55402"/>
            <a:ext cx="1340727" cy="7426003"/>
          </a:xfrm>
          <a:prstGeom prst="rect">
            <a:avLst/>
          </a:prstGeom>
          <a:solidFill>
            <a:srgbClr val="9B3C4B"/>
          </a:solidFill>
        </p:spPr>
        <p:txBody>
          <a:bodyPr/>
          <a:lstStyle/>
          <a:p>
            <a:endParaRPr lang="fr-FR"/>
          </a:p>
        </p:txBody>
      </p:sp>
      <p:grpSp>
        <p:nvGrpSpPr>
          <p:cNvPr id="13" name="Group 9">
            <a:extLst>
              <a:ext uri="{FF2B5EF4-FFF2-40B4-BE49-F238E27FC236}">
                <a16:creationId xmlns:a16="http://schemas.microsoft.com/office/drawing/2014/main" id="{56E8C9DA-8A34-F6EB-F00A-4F67A06D21CA}"/>
              </a:ext>
            </a:extLst>
          </p:cNvPr>
          <p:cNvGrpSpPr/>
          <p:nvPr userDrawn="1"/>
        </p:nvGrpSpPr>
        <p:grpSpPr>
          <a:xfrm>
            <a:off x="2396479" y="456744"/>
            <a:ext cx="5652779" cy="1061095"/>
            <a:chOff x="0" y="-19049"/>
            <a:chExt cx="3862831" cy="1414794"/>
          </a:xfrm>
        </p:grpSpPr>
        <p:sp>
          <p:nvSpPr>
            <p:cNvPr id="14" name="TextBox 10">
              <a:extLst>
                <a:ext uri="{FF2B5EF4-FFF2-40B4-BE49-F238E27FC236}">
                  <a16:creationId xmlns:a16="http://schemas.microsoft.com/office/drawing/2014/main" id="{D3E952BB-C26F-E30A-D8FA-42E9865A59E0}"/>
                </a:ext>
              </a:extLst>
            </p:cNvPr>
            <p:cNvSpPr txBox="1"/>
            <p:nvPr/>
          </p:nvSpPr>
          <p:spPr>
            <a:xfrm>
              <a:off x="0" y="-19049"/>
              <a:ext cx="3862831" cy="44678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30"/>
                </a:lnSpc>
              </a:pPr>
              <a:r>
                <a:rPr lang="fr-FR" sz="2100" spc="210" noProof="0">
                  <a:solidFill>
                    <a:srgbClr val="9B3C4B"/>
                  </a:solidFill>
                  <a:latin typeface="Poppins Light Bold"/>
                  <a:ea typeface="Poppins Light Bold"/>
                  <a:cs typeface="Poppins Light Bold"/>
                  <a:sym typeface="Poppins Light Bold"/>
                </a:rPr>
                <a:t>RONAN MAHEO</a:t>
              </a:r>
            </a:p>
          </p:txBody>
        </p:sp>
        <p:sp>
          <p:nvSpPr>
            <p:cNvPr id="15" name="TextBox 11">
              <a:extLst>
                <a:ext uri="{FF2B5EF4-FFF2-40B4-BE49-F238E27FC236}">
                  <a16:creationId xmlns:a16="http://schemas.microsoft.com/office/drawing/2014/main" id="{992011A2-A3DD-994E-8CBA-767F231DB79A}"/>
                </a:ext>
              </a:extLst>
            </p:cNvPr>
            <p:cNvSpPr txBox="1"/>
            <p:nvPr/>
          </p:nvSpPr>
          <p:spPr>
            <a:xfrm>
              <a:off x="0" y="501654"/>
              <a:ext cx="3862831" cy="89409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00"/>
                </a:lnSpc>
              </a:pPr>
              <a:r>
                <a:rPr lang="fr-FR" sz="1800" spc="18" noProof="0">
                  <a:solidFill>
                    <a:srgbClr val="9B3C4B"/>
                  </a:solidFill>
                  <a:latin typeface="Poppins Light"/>
                  <a:ea typeface="Poppins Light"/>
                  <a:cs typeface="Poppins Light"/>
                  <a:sym typeface="Poppins Light"/>
                </a:rPr>
                <a:t>Chef de projet Economie de Proximité et Fabrication en ville</a:t>
              </a:r>
            </a:p>
          </p:txBody>
        </p:sp>
      </p:grpSp>
      <p:grpSp>
        <p:nvGrpSpPr>
          <p:cNvPr id="22" name="Group 18">
            <a:extLst>
              <a:ext uri="{FF2B5EF4-FFF2-40B4-BE49-F238E27FC236}">
                <a16:creationId xmlns:a16="http://schemas.microsoft.com/office/drawing/2014/main" id="{E8FEA232-CD63-4CBD-AF08-1BD3BA4E55B5}"/>
              </a:ext>
            </a:extLst>
          </p:cNvPr>
          <p:cNvGrpSpPr/>
          <p:nvPr userDrawn="1"/>
        </p:nvGrpSpPr>
        <p:grpSpPr>
          <a:xfrm>
            <a:off x="608022" y="309023"/>
            <a:ext cx="1340728" cy="1347413"/>
            <a:chOff x="0" y="0"/>
            <a:chExt cx="6350000" cy="6349975"/>
          </a:xfrm>
        </p:grpSpPr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66652F2C-E9B7-C0B6-B507-BCA0DCA81DDA}"/>
                </a:ext>
              </a:extLst>
            </p:cNvPr>
            <p:cNvSpPr/>
            <p:nvPr/>
          </p:nvSpPr>
          <p:spPr>
            <a:xfrm>
              <a:off x="0" y="0"/>
              <a:ext cx="6350000" cy="6349975"/>
            </a:xfrm>
            <a:custGeom>
              <a:avLst/>
              <a:gdLst/>
              <a:ahLst/>
              <a:cxnLst/>
              <a:rect l="l" t="t" r="r" b="b"/>
              <a:pathLst>
                <a:path w="6350000" h="6349975">
                  <a:moveTo>
                    <a:pt x="6350000" y="3175025"/>
                  </a:moveTo>
                  <a:cubicBezTo>
                    <a:pt x="6350000" y="4928451"/>
                    <a:pt x="4928476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2"/>
              <a:stretch>
                <a:fillRect l="-25046" r="-51779" b="-17811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pic>
        <p:nvPicPr>
          <p:cNvPr id="28" name="Image 27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D4599B74-D805-58B6-CD85-48006720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1394" y="5901457"/>
            <a:ext cx="2339843" cy="1119856"/>
          </a:xfrm>
          <a:prstGeom prst="rect">
            <a:avLst/>
          </a:prstGeom>
        </p:spPr>
      </p:pic>
      <p:grpSp>
        <p:nvGrpSpPr>
          <p:cNvPr id="29" name="Group 9">
            <a:extLst>
              <a:ext uri="{FF2B5EF4-FFF2-40B4-BE49-F238E27FC236}">
                <a16:creationId xmlns:a16="http://schemas.microsoft.com/office/drawing/2014/main" id="{B483B22F-32D0-5943-93C1-54F8222BDF65}"/>
              </a:ext>
            </a:extLst>
          </p:cNvPr>
          <p:cNvGrpSpPr/>
          <p:nvPr userDrawn="1"/>
        </p:nvGrpSpPr>
        <p:grpSpPr>
          <a:xfrm>
            <a:off x="2396479" y="2117680"/>
            <a:ext cx="5400415" cy="1068793"/>
            <a:chOff x="0" y="-19049"/>
            <a:chExt cx="3862831" cy="1908146"/>
          </a:xfrm>
        </p:grpSpPr>
        <p:sp>
          <p:nvSpPr>
            <p:cNvPr id="30" name="TextBox 10">
              <a:extLst>
                <a:ext uri="{FF2B5EF4-FFF2-40B4-BE49-F238E27FC236}">
                  <a16:creationId xmlns:a16="http://schemas.microsoft.com/office/drawing/2014/main" id="{1E73F865-0885-E94A-7AB5-9D34B9F5BF30}"/>
                </a:ext>
              </a:extLst>
            </p:cNvPr>
            <p:cNvSpPr txBox="1"/>
            <p:nvPr/>
          </p:nvSpPr>
          <p:spPr>
            <a:xfrm>
              <a:off x="0" y="-19049"/>
              <a:ext cx="3862831" cy="59824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30"/>
                </a:lnSpc>
              </a:pPr>
              <a:r>
                <a:rPr lang="fr-FR" sz="2100" spc="210" noProof="0">
                  <a:solidFill>
                    <a:srgbClr val="9B3C4B"/>
                  </a:solidFill>
                  <a:latin typeface="Poppins Light Bold"/>
                  <a:ea typeface="Poppins Light Bold"/>
                  <a:cs typeface="Poppins Light Bold"/>
                  <a:sym typeface="Poppins Light Bold"/>
                </a:rPr>
                <a:t>OPHELIE DEBONO</a:t>
              </a:r>
            </a:p>
          </p:txBody>
        </p:sp>
        <p:sp>
          <p:nvSpPr>
            <p:cNvPr id="31" name="TextBox 11">
              <a:extLst>
                <a:ext uri="{FF2B5EF4-FFF2-40B4-BE49-F238E27FC236}">
                  <a16:creationId xmlns:a16="http://schemas.microsoft.com/office/drawing/2014/main" id="{041FF70E-E37A-88FF-FDCF-64492634C119}"/>
                </a:ext>
              </a:extLst>
            </p:cNvPr>
            <p:cNvSpPr txBox="1"/>
            <p:nvPr/>
          </p:nvSpPr>
          <p:spPr>
            <a:xfrm>
              <a:off x="0" y="501654"/>
              <a:ext cx="3862831" cy="138744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00"/>
                </a:lnSpc>
              </a:pPr>
              <a:r>
                <a:rPr lang="fr-FR" sz="1800" spc="18" noProof="0">
                  <a:solidFill>
                    <a:srgbClr val="9B3C4B"/>
                  </a:solidFill>
                  <a:latin typeface="Poppins Light"/>
                  <a:ea typeface="Poppins Light"/>
                  <a:cs typeface="Poppins Light"/>
                  <a:sym typeface="Poppins Light"/>
                </a:rPr>
                <a:t>Chargée de mission</a:t>
              </a:r>
            </a:p>
            <a:p>
              <a:pPr algn="l">
                <a:lnSpc>
                  <a:spcPct val="100000"/>
                </a:lnSpc>
              </a:pPr>
              <a:r>
                <a:rPr lang="fr-FR" sz="1400" spc="18" noProof="0">
                  <a:solidFill>
                    <a:srgbClr val="9B3C4B"/>
                  </a:solidFill>
                  <a:latin typeface="Poppins Light"/>
                  <a:ea typeface="Poppins Light"/>
                  <a:cs typeface="Poppins Light"/>
                  <a:sym typeface="Poppins Light"/>
                </a:rPr>
                <a:t>Communes 91 et 94</a:t>
              </a:r>
            </a:p>
            <a:p>
              <a:pPr algn="l">
                <a:lnSpc>
                  <a:spcPct val="100000"/>
                </a:lnSpc>
              </a:pPr>
              <a:r>
                <a:rPr lang="fr-FR" sz="1400" spc="18" noProof="0">
                  <a:solidFill>
                    <a:srgbClr val="9B3C4B"/>
                  </a:solidFill>
                  <a:latin typeface="Poppins Light"/>
                  <a:ea typeface="Poppins Light"/>
                  <a:cs typeface="Poppins Light"/>
                  <a:sym typeface="Poppins Light"/>
                </a:rPr>
                <a:t>Réseau des managers et services</a:t>
              </a:r>
              <a:endParaRPr lang="fr-FR" sz="1800" spc="18" noProof="0">
                <a:solidFill>
                  <a:srgbClr val="9B3C4B"/>
                </a:solidFill>
                <a:latin typeface="Poppins Light"/>
                <a:ea typeface="Poppins Light"/>
                <a:cs typeface="Poppins Light"/>
                <a:sym typeface="Poppins Light"/>
              </a:endParaRPr>
            </a:p>
          </p:txBody>
        </p:sp>
      </p:grpSp>
      <p:grpSp>
        <p:nvGrpSpPr>
          <p:cNvPr id="32" name="Group 18">
            <a:extLst>
              <a:ext uri="{FF2B5EF4-FFF2-40B4-BE49-F238E27FC236}">
                <a16:creationId xmlns:a16="http://schemas.microsoft.com/office/drawing/2014/main" id="{95E4E69C-4ACB-720B-33CE-D1966F0C820F}"/>
              </a:ext>
            </a:extLst>
          </p:cNvPr>
          <p:cNvGrpSpPr/>
          <p:nvPr userDrawn="1"/>
        </p:nvGrpSpPr>
        <p:grpSpPr>
          <a:xfrm>
            <a:off x="608022" y="1969436"/>
            <a:ext cx="1340728" cy="1347413"/>
            <a:chOff x="0" y="0"/>
            <a:chExt cx="6350000" cy="6349975"/>
          </a:xfrm>
        </p:grpSpPr>
        <p:sp>
          <p:nvSpPr>
            <p:cNvPr id="33" name="Freeform 19">
              <a:extLst>
                <a:ext uri="{FF2B5EF4-FFF2-40B4-BE49-F238E27FC236}">
                  <a16:creationId xmlns:a16="http://schemas.microsoft.com/office/drawing/2014/main" id="{3F4B7AD2-C53B-F3F7-8BC4-17FDE420B02F}"/>
                </a:ext>
              </a:extLst>
            </p:cNvPr>
            <p:cNvSpPr/>
            <p:nvPr/>
          </p:nvSpPr>
          <p:spPr>
            <a:xfrm>
              <a:off x="0" y="0"/>
              <a:ext cx="6350000" cy="6349975"/>
            </a:xfrm>
            <a:custGeom>
              <a:avLst/>
              <a:gdLst/>
              <a:ahLst/>
              <a:cxnLst/>
              <a:rect l="l" t="t" r="r" b="b"/>
              <a:pathLst>
                <a:path w="6350000" h="6349975">
                  <a:moveTo>
                    <a:pt x="6350000" y="3175025"/>
                  </a:moveTo>
                  <a:cubicBezTo>
                    <a:pt x="6350000" y="4928451"/>
                    <a:pt x="4928476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2"/>
              <a:stretch>
                <a:fillRect l="-25046" r="-51779" b="-17811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5" name="TextBox 10">
            <a:extLst>
              <a:ext uri="{FF2B5EF4-FFF2-40B4-BE49-F238E27FC236}">
                <a16:creationId xmlns:a16="http://schemas.microsoft.com/office/drawing/2014/main" id="{B4CFC851-74DC-29AE-8131-1FB4162B777F}"/>
              </a:ext>
            </a:extLst>
          </p:cNvPr>
          <p:cNvSpPr txBox="1"/>
          <p:nvPr/>
        </p:nvSpPr>
        <p:spPr>
          <a:xfrm>
            <a:off x="2396479" y="3675421"/>
            <a:ext cx="2897123" cy="3350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30"/>
              </a:lnSpc>
            </a:pPr>
            <a:r>
              <a:rPr lang="fr-FR" sz="2100" spc="210" noProof="0">
                <a:solidFill>
                  <a:srgbClr val="9B3C4B"/>
                </a:solidFill>
                <a:latin typeface="Poppins Light Bold"/>
                <a:ea typeface="Poppins Light Bold"/>
                <a:cs typeface="Poppins Light Bold"/>
                <a:sym typeface="Poppins Light Bold"/>
              </a:rPr>
              <a:t>LEONIE YANG</a:t>
            </a:r>
          </a:p>
        </p:txBody>
      </p:sp>
      <p:grpSp>
        <p:nvGrpSpPr>
          <p:cNvPr id="37" name="Group 18">
            <a:extLst>
              <a:ext uri="{FF2B5EF4-FFF2-40B4-BE49-F238E27FC236}">
                <a16:creationId xmlns:a16="http://schemas.microsoft.com/office/drawing/2014/main" id="{2E85DF6F-2468-B9AE-A08E-FBD4643F7883}"/>
              </a:ext>
            </a:extLst>
          </p:cNvPr>
          <p:cNvGrpSpPr/>
          <p:nvPr userDrawn="1"/>
        </p:nvGrpSpPr>
        <p:grpSpPr>
          <a:xfrm>
            <a:off x="608022" y="3589220"/>
            <a:ext cx="1340728" cy="1347413"/>
            <a:chOff x="0" y="0"/>
            <a:chExt cx="6350000" cy="6349975"/>
          </a:xfrm>
        </p:grpSpPr>
        <p:sp>
          <p:nvSpPr>
            <p:cNvPr id="38" name="Freeform 19">
              <a:extLst>
                <a:ext uri="{FF2B5EF4-FFF2-40B4-BE49-F238E27FC236}">
                  <a16:creationId xmlns:a16="http://schemas.microsoft.com/office/drawing/2014/main" id="{ED1D6E92-BFFB-16FC-D6A5-99436142341B}"/>
                </a:ext>
              </a:extLst>
            </p:cNvPr>
            <p:cNvSpPr/>
            <p:nvPr/>
          </p:nvSpPr>
          <p:spPr>
            <a:xfrm>
              <a:off x="0" y="0"/>
              <a:ext cx="6350000" cy="6349975"/>
            </a:xfrm>
            <a:custGeom>
              <a:avLst/>
              <a:gdLst/>
              <a:ahLst/>
              <a:cxnLst/>
              <a:rect l="l" t="t" r="r" b="b"/>
              <a:pathLst>
                <a:path w="6350000" h="6349975">
                  <a:moveTo>
                    <a:pt x="6350000" y="3175025"/>
                  </a:moveTo>
                  <a:cubicBezTo>
                    <a:pt x="6350000" y="4928451"/>
                    <a:pt x="4928476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2"/>
              <a:stretch>
                <a:fillRect l="-25046" r="-51779" b="-17811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0" name="TextBox 10">
            <a:extLst>
              <a:ext uri="{FF2B5EF4-FFF2-40B4-BE49-F238E27FC236}">
                <a16:creationId xmlns:a16="http://schemas.microsoft.com/office/drawing/2014/main" id="{CABD43EC-FABD-62F7-DC21-C0DE4297B7E4}"/>
              </a:ext>
            </a:extLst>
          </p:cNvPr>
          <p:cNvSpPr txBox="1"/>
          <p:nvPr/>
        </p:nvSpPr>
        <p:spPr>
          <a:xfrm>
            <a:off x="2396480" y="5337218"/>
            <a:ext cx="2897123" cy="33509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30"/>
              </a:lnSpc>
            </a:pPr>
            <a:r>
              <a:rPr lang="fr-FR" sz="2100" spc="210" noProof="0">
                <a:solidFill>
                  <a:srgbClr val="9B3C4B"/>
                </a:solidFill>
                <a:latin typeface="Poppins Light Bold"/>
                <a:ea typeface="Poppins Light Bold"/>
                <a:cs typeface="Poppins Light Bold"/>
                <a:sym typeface="Poppins Light Bold"/>
              </a:rPr>
              <a:t>JOAN CHENEAU</a:t>
            </a:r>
          </a:p>
        </p:txBody>
      </p:sp>
      <p:grpSp>
        <p:nvGrpSpPr>
          <p:cNvPr id="42" name="Group 18">
            <a:extLst>
              <a:ext uri="{FF2B5EF4-FFF2-40B4-BE49-F238E27FC236}">
                <a16:creationId xmlns:a16="http://schemas.microsoft.com/office/drawing/2014/main" id="{FED63F44-D1A7-CD2C-A013-B22B18DE5733}"/>
              </a:ext>
            </a:extLst>
          </p:cNvPr>
          <p:cNvGrpSpPr/>
          <p:nvPr userDrawn="1"/>
        </p:nvGrpSpPr>
        <p:grpSpPr>
          <a:xfrm>
            <a:off x="608022" y="5222252"/>
            <a:ext cx="1340728" cy="1347413"/>
            <a:chOff x="0" y="0"/>
            <a:chExt cx="6350000" cy="6349975"/>
          </a:xfrm>
        </p:grpSpPr>
        <p:sp>
          <p:nvSpPr>
            <p:cNvPr id="43" name="Freeform 19">
              <a:extLst>
                <a:ext uri="{FF2B5EF4-FFF2-40B4-BE49-F238E27FC236}">
                  <a16:creationId xmlns:a16="http://schemas.microsoft.com/office/drawing/2014/main" id="{567AD534-8C6A-371D-9628-741DC34FD79F}"/>
                </a:ext>
              </a:extLst>
            </p:cNvPr>
            <p:cNvSpPr/>
            <p:nvPr/>
          </p:nvSpPr>
          <p:spPr>
            <a:xfrm>
              <a:off x="0" y="0"/>
              <a:ext cx="6350000" cy="6349975"/>
            </a:xfrm>
            <a:custGeom>
              <a:avLst/>
              <a:gdLst/>
              <a:ahLst/>
              <a:cxnLst/>
              <a:rect l="l" t="t" r="r" b="b"/>
              <a:pathLst>
                <a:path w="6350000" h="6349975">
                  <a:moveTo>
                    <a:pt x="6350000" y="3175025"/>
                  </a:moveTo>
                  <a:cubicBezTo>
                    <a:pt x="6350000" y="4928451"/>
                    <a:pt x="4928476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2"/>
              <a:stretch>
                <a:fillRect l="-25046" r="-51779" b="-17811"/>
              </a:stretch>
            </a:blip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44" name="TextBox 11">
            <a:extLst>
              <a:ext uri="{FF2B5EF4-FFF2-40B4-BE49-F238E27FC236}">
                <a16:creationId xmlns:a16="http://schemas.microsoft.com/office/drawing/2014/main" id="{4F04B28A-9F3A-3142-E7F3-7CF73901DADA}"/>
              </a:ext>
            </a:extLst>
          </p:cNvPr>
          <p:cNvSpPr txBox="1"/>
          <p:nvPr userDrawn="1"/>
        </p:nvSpPr>
        <p:spPr>
          <a:xfrm>
            <a:off x="2396479" y="3972476"/>
            <a:ext cx="5400415" cy="7771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00"/>
              </a:lnSpc>
            </a:pPr>
            <a:r>
              <a:rPr lang="fr-FR" sz="1800" spc="18" noProof="0">
                <a:solidFill>
                  <a:srgbClr val="9B3C4B"/>
                </a:solidFill>
                <a:latin typeface="Poppins Light"/>
                <a:ea typeface="Poppins Light"/>
                <a:cs typeface="Poppins Light"/>
                <a:sym typeface="Poppins Light"/>
              </a:rPr>
              <a:t>Chargée de mission</a:t>
            </a:r>
          </a:p>
          <a:p>
            <a:pPr algn="l">
              <a:lnSpc>
                <a:spcPct val="100000"/>
              </a:lnSpc>
            </a:pPr>
            <a:r>
              <a:rPr lang="fr-FR" sz="1400" spc="18" noProof="0">
                <a:solidFill>
                  <a:srgbClr val="9B3C4B"/>
                </a:solidFill>
                <a:latin typeface="Poppins Light"/>
                <a:ea typeface="Poppins Light"/>
                <a:cs typeface="Poppins Light"/>
                <a:sym typeface="Poppins Light"/>
              </a:rPr>
              <a:t>Communes 92 et 95</a:t>
            </a:r>
          </a:p>
          <a:p>
            <a:pPr algn="l">
              <a:lnSpc>
                <a:spcPct val="100000"/>
              </a:lnSpc>
            </a:pPr>
            <a:r>
              <a:rPr lang="fr-FR" sz="1400" spc="18" noProof="0">
                <a:solidFill>
                  <a:srgbClr val="9B3C4B"/>
                </a:solidFill>
                <a:latin typeface="Poppins Light"/>
                <a:ea typeface="Poppins Light"/>
                <a:cs typeface="Poppins Light"/>
                <a:sym typeface="Poppins Light"/>
              </a:rPr>
              <a:t>Réseau Européen </a:t>
            </a:r>
            <a:r>
              <a:rPr lang="fr-FR" sz="1400" spc="18" noProof="0" err="1">
                <a:solidFill>
                  <a:srgbClr val="9B3C4B"/>
                </a:solidFill>
                <a:latin typeface="Poppins Light"/>
                <a:ea typeface="Poppins Light"/>
                <a:cs typeface="Poppins Light"/>
                <a:sym typeface="Poppins Light"/>
              </a:rPr>
              <a:t>Cities@Heart</a:t>
            </a:r>
            <a:endParaRPr lang="fr-FR" sz="1800" spc="18" noProof="0">
              <a:solidFill>
                <a:srgbClr val="9B3C4B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  <p:sp>
        <p:nvSpPr>
          <p:cNvPr id="45" name="TextBox 11">
            <a:extLst>
              <a:ext uri="{FF2B5EF4-FFF2-40B4-BE49-F238E27FC236}">
                <a16:creationId xmlns:a16="http://schemas.microsoft.com/office/drawing/2014/main" id="{136AA877-D672-A169-566F-1E63F95286D8}"/>
              </a:ext>
            </a:extLst>
          </p:cNvPr>
          <p:cNvSpPr txBox="1"/>
          <p:nvPr userDrawn="1"/>
        </p:nvSpPr>
        <p:spPr>
          <a:xfrm>
            <a:off x="2396479" y="5629750"/>
            <a:ext cx="5400415" cy="7771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00"/>
              </a:lnSpc>
            </a:pPr>
            <a:r>
              <a:rPr lang="fr-FR" sz="1800" spc="18" noProof="0">
                <a:solidFill>
                  <a:srgbClr val="9B3C4B"/>
                </a:solidFill>
                <a:latin typeface="Poppins Light"/>
                <a:ea typeface="Poppins Light"/>
                <a:cs typeface="Poppins Light"/>
                <a:sym typeface="Poppins Light"/>
              </a:rPr>
              <a:t>Chargée de mission</a:t>
            </a:r>
          </a:p>
          <a:p>
            <a:pPr algn="l">
              <a:lnSpc>
                <a:spcPct val="100000"/>
              </a:lnSpc>
            </a:pPr>
            <a:r>
              <a:rPr lang="fr-FR" sz="1400" spc="18" noProof="0">
                <a:solidFill>
                  <a:srgbClr val="9B3C4B"/>
                </a:solidFill>
                <a:latin typeface="Poppins Light"/>
                <a:ea typeface="Poppins Light"/>
                <a:cs typeface="Poppins Light"/>
                <a:sym typeface="Poppins Light"/>
              </a:rPr>
              <a:t>Communes 93</a:t>
            </a:r>
          </a:p>
          <a:p>
            <a:pPr algn="l">
              <a:lnSpc>
                <a:spcPct val="100000"/>
              </a:lnSpc>
            </a:pPr>
            <a:r>
              <a:rPr lang="fr-FR" sz="1400" spc="18" noProof="0">
                <a:solidFill>
                  <a:srgbClr val="9B3C4B"/>
                </a:solidFill>
                <a:latin typeface="Poppins Light"/>
                <a:ea typeface="Poppins Light"/>
                <a:cs typeface="Poppins Light"/>
                <a:sym typeface="Poppins Light"/>
              </a:rPr>
              <a:t>Relations Publiques/Privés</a:t>
            </a:r>
            <a:endParaRPr lang="fr-FR" sz="1800" spc="18" noProof="0">
              <a:solidFill>
                <a:srgbClr val="9B3C4B"/>
              </a:solidFill>
              <a:latin typeface="Poppins Light"/>
              <a:ea typeface="Poppins Light"/>
              <a:cs typeface="Poppins Light"/>
              <a:sym typeface="Poppi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064509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2">
            <a:extLst>
              <a:ext uri="{FF2B5EF4-FFF2-40B4-BE49-F238E27FC236}">
                <a16:creationId xmlns:a16="http://schemas.microsoft.com/office/drawing/2014/main" id="{B19C72DE-AC93-36BE-C7B4-F900AE71FB20}"/>
              </a:ext>
            </a:extLst>
          </p:cNvPr>
          <p:cNvSpPr txBox="1"/>
          <p:nvPr userDrawn="1"/>
        </p:nvSpPr>
        <p:spPr>
          <a:xfrm>
            <a:off x="5648747" y="685800"/>
            <a:ext cx="3556213" cy="12728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5040"/>
              </a:lnSpc>
            </a:pPr>
            <a:r>
              <a:rPr lang="en-US" sz="4200" b="1">
                <a:solidFill>
                  <a:srgbClr val="9B3C4B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Social Media</a:t>
            </a:r>
          </a:p>
          <a:p>
            <a:pPr algn="r">
              <a:lnSpc>
                <a:spcPts val="5040"/>
              </a:lnSpc>
            </a:pPr>
            <a:r>
              <a:rPr lang="en-US" sz="4200" b="1">
                <a:solidFill>
                  <a:srgbClr val="9B3C4B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Accounts</a:t>
            </a:r>
          </a:p>
        </p:txBody>
      </p:sp>
      <p:grpSp>
        <p:nvGrpSpPr>
          <p:cNvPr id="32" name="Group 3">
            <a:extLst>
              <a:ext uri="{FF2B5EF4-FFF2-40B4-BE49-F238E27FC236}">
                <a16:creationId xmlns:a16="http://schemas.microsoft.com/office/drawing/2014/main" id="{17008B40-2F10-4F07-F979-C9A8C175CEB5}"/>
              </a:ext>
            </a:extLst>
          </p:cNvPr>
          <p:cNvGrpSpPr/>
          <p:nvPr userDrawn="1"/>
        </p:nvGrpSpPr>
        <p:grpSpPr>
          <a:xfrm>
            <a:off x="6769218" y="5155565"/>
            <a:ext cx="3510530" cy="2856230"/>
            <a:chOff x="0" y="0"/>
            <a:chExt cx="4680707" cy="3808306"/>
          </a:xfrm>
        </p:grpSpPr>
        <p:grpSp>
          <p:nvGrpSpPr>
            <p:cNvPr id="33" name="Group 4">
              <a:extLst>
                <a:ext uri="{FF2B5EF4-FFF2-40B4-BE49-F238E27FC236}">
                  <a16:creationId xmlns:a16="http://schemas.microsoft.com/office/drawing/2014/main" id="{7ABBAD03-8978-AD84-333E-67D09ED0D93A}"/>
                </a:ext>
              </a:extLst>
            </p:cNvPr>
            <p:cNvGrpSpPr/>
            <p:nvPr/>
          </p:nvGrpSpPr>
          <p:grpSpPr>
            <a:xfrm rot="5400000">
              <a:off x="872401" y="0"/>
              <a:ext cx="3808306" cy="3808306"/>
              <a:chOff x="0" y="0"/>
              <a:chExt cx="6350000" cy="6350000"/>
            </a:xfrm>
          </p:grpSpPr>
          <p:sp>
            <p:nvSpPr>
              <p:cNvPr id="36" name="Freeform 5">
                <a:extLst>
                  <a:ext uri="{FF2B5EF4-FFF2-40B4-BE49-F238E27FC236}">
                    <a16:creationId xmlns:a16="http://schemas.microsoft.com/office/drawing/2014/main" id="{D5914FC6-9298-ED27-40CB-26010955AF0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9B3C4B"/>
              </a:solidFill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34" name="AutoShape 6">
              <a:extLst>
                <a:ext uri="{FF2B5EF4-FFF2-40B4-BE49-F238E27FC236}">
                  <a16:creationId xmlns:a16="http://schemas.microsoft.com/office/drawing/2014/main" id="{E119DA95-D6C8-E98D-5D09-C20B870B77DB}"/>
                </a:ext>
              </a:extLst>
            </p:cNvPr>
            <p:cNvSpPr/>
            <p:nvPr/>
          </p:nvSpPr>
          <p:spPr>
            <a:xfrm rot="5400000">
              <a:off x="1296946" y="607207"/>
              <a:ext cx="58952" cy="2652845"/>
            </a:xfrm>
            <a:prstGeom prst="rect">
              <a:avLst/>
            </a:prstGeom>
            <a:solidFill>
              <a:srgbClr val="90B6D4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35" name="AutoShape 7">
              <a:extLst>
                <a:ext uri="{FF2B5EF4-FFF2-40B4-BE49-F238E27FC236}">
                  <a16:creationId xmlns:a16="http://schemas.microsoft.com/office/drawing/2014/main" id="{A630617E-F2C1-0AE2-3E9A-EFCF88105E77}"/>
                </a:ext>
              </a:extLst>
            </p:cNvPr>
            <p:cNvSpPr/>
            <p:nvPr/>
          </p:nvSpPr>
          <p:spPr>
            <a:xfrm rot="5400000">
              <a:off x="1650659" y="901967"/>
              <a:ext cx="58952" cy="2652845"/>
            </a:xfrm>
            <a:prstGeom prst="rect">
              <a:avLst/>
            </a:prstGeom>
            <a:solidFill>
              <a:srgbClr val="90B6D4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37" name="Group 8">
            <a:extLst>
              <a:ext uri="{FF2B5EF4-FFF2-40B4-BE49-F238E27FC236}">
                <a16:creationId xmlns:a16="http://schemas.microsoft.com/office/drawing/2014/main" id="{925FEF66-1E01-B8E6-3E76-010351DDC9AE}"/>
              </a:ext>
            </a:extLst>
          </p:cNvPr>
          <p:cNvGrpSpPr/>
          <p:nvPr userDrawn="1"/>
        </p:nvGrpSpPr>
        <p:grpSpPr>
          <a:xfrm>
            <a:off x="2346533" y="875896"/>
            <a:ext cx="2692613" cy="1016808"/>
            <a:chOff x="0" y="0"/>
            <a:chExt cx="3590151" cy="1355744"/>
          </a:xfrm>
        </p:grpSpPr>
        <p:sp>
          <p:nvSpPr>
            <p:cNvPr id="38" name="TextBox 9">
              <a:extLst>
                <a:ext uri="{FF2B5EF4-FFF2-40B4-BE49-F238E27FC236}">
                  <a16:creationId xmlns:a16="http://schemas.microsoft.com/office/drawing/2014/main" id="{7B2FD455-FFFE-2F79-3353-C31EE4DB91EB}"/>
                </a:ext>
              </a:extLst>
            </p:cNvPr>
            <p:cNvSpPr txBox="1"/>
            <p:nvPr/>
          </p:nvSpPr>
          <p:spPr>
            <a:xfrm>
              <a:off x="0" y="-28575"/>
              <a:ext cx="3590151" cy="5074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120"/>
                </a:lnSpc>
              </a:pPr>
              <a:r>
                <a:rPr lang="en-US" sz="2400" spc="240">
                  <a:solidFill>
                    <a:srgbClr val="9B3C4B"/>
                  </a:solidFill>
                  <a:latin typeface="Poppins Light Bold"/>
                  <a:ea typeface="Poppins Light Bold"/>
                  <a:cs typeface="Poppins Light Bold"/>
                  <a:sym typeface="Poppins Light Bold"/>
                </a:rPr>
                <a:t>FACEBOOK</a:t>
              </a:r>
            </a:p>
          </p:txBody>
        </p:sp>
        <p:sp>
          <p:nvSpPr>
            <p:cNvPr id="39" name="TextBox 10">
              <a:extLst>
                <a:ext uri="{FF2B5EF4-FFF2-40B4-BE49-F238E27FC236}">
                  <a16:creationId xmlns:a16="http://schemas.microsoft.com/office/drawing/2014/main" id="{40DE62F0-6693-A371-9D7C-B682BDC918A0}"/>
                </a:ext>
              </a:extLst>
            </p:cNvPr>
            <p:cNvSpPr txBox="1"/>
            <p:nvPr/>
          </p:nvSpPr>
          <p:spPr>
            <a:xfrm>
              <a:off x="0" y="499014"/>
              <a:ext cx="3590151" cy="8567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00"/>
                </a:lnSpc>
              </a:pPr>
              <a:r>
                <a:rPr lang="en-US" sz="1800" spc="18">
                  <a:solidFill>
                    <a:srgbClr val="9B3C4B"/>
                  </a:solidFill>
                  <a:latin typeface="Poppins Light"/>
                  <a:ea typeface="Poppins Light"/>
                  <a:cs typeface="Poppins Light"/>
                  <a:sym typeface="Poppins Light"/>
                </a:rPr>
                <a:t>Presentations are communication tools.</a:t>
              </a:r>
            </a:p>
          </p:txBody>
        </p:sp>
      </p:grpSp>
      <p:grpSp>
        <p:nvGrpSpPr>
          <p:cNvPr id="40" name="Group 11">
            <a:extLst>
              <a:ext uri="{FF2B5EF4-FFF2-40B4-BE49-F238E27FC236}">
                <a16:creationId xmlns:a16="http://schemas.microsoft.com/office/drawing/2014/main" id="{38EFB0D7-02C4-6525-7770-2FD133BE7C5E}"/>
              </a:ext>
            </a:extLst>
          </p:cNvPr>
          <p:cNvGrpSpPr/>
          <p:nvPr userDrawn="1"/>
        </p:nvGrpSpPr>
        <p:grpSpPr>
          <a:xfrm>
            <a:off x="2346533" y="3149196"/>
            <a:ext cx="2692613" cy="1016808"/>
            <a:chOff x="0" y="0"/>
            <a:chExt cx="3590151" cy="1355744"/>
          </a:xfrm>
        </p:grpSpPr>
        <p:sp>
          <p:nvSpPr>
            <p:cNvPr id="41" name="TextBox 12">
              <a:extLst>
                <a:ext uri="{FF2B5EF4-FFF2-40B4-BE49-F238E27FC236}">
                  <a16:creationId xmlns:a16="http://schemas.microsoft.com/office/drawing/2014/main" id="{5DC6C1B3-852A-AB46-B661-A089C2E04672}"/>
                </a:ext>
              </a:extLst>
            </p:cNvPr>
            <p:cNvSpPr txBox="1"/>
            <p:nvPr/>
          </p:nvSpPr>
          <p:spPr>
            <a:xfrm>
              <a:off x="0" y="-28575"/>
              <a:ext cx="3590151" cy="5074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120"/>
                </a:lnSpc>
              </a:pPr>
              <a:r>
                <a:rPr lang="en-US" sz="2400" spc="240">
                  <a:solidFill>
                    <a:srgbClr val="9B3C4B"/>
                  </a:solidFill>
                  <a:latin typeface="Poppins Light Bold"/>
                  <a:ea typeface="Poppins Light Bold"/>
                  <a:cs typeface="Poppins Light Bold"/>
                  <a:sym typeface="Poppins Light Bold"/>
                </a:rPr>
                <a:t>TWITTER</a:t>
              </a:r>
            </a:p>
          </p:txBody>
        </p:sp>
        <p:sp>
          <p:nvSpPr>
            <p:cNvPr id="42" name="TextBox 13">
              <a:extLst>
                <a:ext uri="{FF2B5EF4-FFF2-40B4-BE49-F238E27FC236}">
                  <a16:creationId xmlns:a16="http://schemas.microsoft.com/office/drawing/2014/main" id="{26F484BE-0C18-02BE-1160-1E487F9472F9}"/>
                </a:ext>
              </a:extLst>
            </p:cNvPr>
            <p:cNvSpPr txBox="1"/>
            <p:nvPr/>
          </p:nvSpPr>
          <p:spPr>
            <a:xfrm>
              <a:off x="0" y="499014"/>
              <a:ext cx="3590151" cy="8567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00"/>
                </a:lnSpc>
              </a:pPr>
              <a:r>
                <a:rPr lang="en-US" sz="1800" spc="18">
                  <a:solidFill>
                    <a:srgbClr val="9B3C4B"/>
                  </a:solidFill>
                  <a:latin typeface="Poppins Light"/>
                  <a:ea typeface="Poppins Light"/>
                  <a:cs typeface="Poppins Light"/>
                  <a:sym typeface="Poppins Light"/>
                </a:rPr>
                <a:t>Presentations are communication tools.</a:t>
              </a:r>
            </a:p>
          </p:txBody>
        </p:sp>
      </p:grpSp>
      <p:grpSp>
        <p:nvGrpSpPr>
          <p:cNvPr id="43" name="Group 14">
            <a:extLst>
              <a:ext uri="{FF2B5EF4-FFF2-40B4-BE49-F238E27FC236}">
                <a16:creationId xmlns:a16="http://schemas.microsoft.com/office/drawing/2014/main" id="{F169799F-86E8-63F8-C1E3-0E633DAA962D}"/>
              </a:ext>
            </a:extLst>
          </p:cNvPr>
          <p:cNvGrpSpPr/>
          <p:nvPr userDrawn="1"/>
        </p:nvGrpSpPr>
        <p:grpSpPr>
          <a:xfrm>
            <a:off x="2346533" y="5422496"/>
            <a:ext cx="2692613" cy="1016808"/>
            <a:chOff x="0" y="0"/>
            <a:chExt cx="3590151" cy="1355744"/>
          </a:xfrm>
        </p:grpSpPr>
        <p:sp>
          <p:nvSpPr>
            <p:cNvPr id="44" name="TextBox 15">
              <a:extLst>
                <a:ext uri="{FF2B5EF4-FFF2-40B4-BE49-F238E27FC236}">
                  <a16:creationId xmlns:a16="http://schemas.microsoft.com/office/drawing/2014/main" id="{88AD47BD-4304-57A8-34E8-DB184FF76AEE}"/>
                </a:ext>
              </a:extLst>
            </p:cNvPr>
            <p:cNvSpPr txBox="1"/>
            <p:nvPr/>
          </p:nvSpPr>
          <p:spPr>
            <a:xfrm>
              <a:off x="0" y="-28575"/>
              <a:ext cx="3590151" cy="5074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120"/>
                </a:lnSpc>
              </a:pPr>
              <a:r>
                <a:rPr lang="en-US" sz="2400" spc="240">
                  <a:solidFill>
                    <a:srgbClr val="9B3C4B"/>
                  </a:solidFill>
                  <a:latin typeface="Poppins Light Bold"/>
                  <a:ea typeface="Poppins Light Bold"/>
                  <a:cs typeface="Poppins Light Bold"/>
                  <a:sym typeface="Poppins Light Bold"/>
                </a:rPr>
                <a:t>INSTAGRAM</a:t>
              </a:r>
            </a:p>
          </p:txBody>
        </p:sp>
        <p:sp>
          <p:nvSpPr>
            <p:cNvPr id="45" name="TextBox 16">
              <a:extLst>
                <a:ext uri="{FF2B5EF4-FFF2-40B4-BE49-F238E27FC236}">
                  <a16:creationId xmlns:a16="http://schemas.microsoft.com/office/drawing/2014/main" id="{63B50B5C-68BB-A9E6-A30D-393C4EBB8582}"/>
                </a:ext>
              </a:extLst>
            </p:cNvPr>
            <p:cNvSpPr txBox="1"/>
            <p:nvPr/>
          </p:nvSpPr>
          <p:spPr>
            <a:xfrm>
              <a:off x="0" y="499014"/>
              <a:ext cx="3590151" cy="8567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700"/>
                </a:lnSpc>
              </a:pPr>
              <a:r>
                <a:rPr lang="en-US" sz="1800" spc="18">
                  <a:solidFill>
                    <a:srgbClr val="9B3C4B"/>
                  </a:solidFill>
                  <a:latin typeface="Poppins Light"/>
                  <a:ea typeface="Poppins Light"/>
                  <a:cs typeface="Poppins Light"/>
                  <a:sym typeface="Poppins Light"/>
                </a:rPr>
                <a:t>Presentations are communication tools.</a:t>
              </a:r>
            </a:p>
          </p:txBody>
        </p:sp>
      </p:grpSp>
      <p:sp>
        <p:nvSpPr>
          <p:cNvPr id="46" name="AutoShape 17">
            <a:extLst>
              <a:ext uri="{FF2B5EF4-FFF2-40B4-BE49-F238E27FC236}">
                <a16:creationId xmlns:a16="http://schemas.microsoft.com/office/drawing/2014/main" id="{4B17563C-00BB-801F-4A7C-1452267E2702}"/>
              </a:ext>
            </a:extLst>
          </p:cNvPr>
          <p:cNvSpPr/>
          <p:nvPr userDrawn="1"/>
        </p:nvSpPr>
        <p:spPr>
          <a:xfrm>
            <a:off x="-96838" y="-17301"/>
            <a:ext cx="1331284" cy="7368852"/>
          </a:xfrm>
          <a:prstGeom prst="rect">
            <a:avLst/>
          </a:prstGeom>
          <a:solidFill>
            <a:srgbClr val="90B6D4"/>
          </a:solidFill>
        </p:spPr>
        <p:txBody>
          <a:bodyPr/>
          <a:lstStyle/>
          <a:p>
            <a:endParaRPr lang="fr-FR"/>
          </a:p>
        </p:txBody>
      </p:sp>
      <p:grpSp>
        <p:nvGrpSpPr>
          <p:cNvPr id="47" name="Group 18">
            <a:extLst>
              <a:ext uri="{FF2B5EF4-FFF2-40B4-BE49-F238E27FC236}">
                <a16:creationId xmlns:a16="http://schemas.microsoft.com/office/drawing/2014/main" id="{06FC60CC-E6B4-A150-4E0C-A985C1117980}"/>
              </a:ext>
            </a:extLst>
          </p:cNvPr>
          <p:cNvGrpSpPr/>
          <p:nvPr userDrawn="1"/>
        </p:nvGrpSpPr>
        <p:grpSpPr>
          <a:xfrm>
            <a:off x="523251" y="685800"/>
            <a:ext cx="1397000" cy="1397000"/>
            <a:chOff x="0" y="0"/>
            <a:chExt cx="6350000" cy="6350000"/>
          </a:xfrm>
        </p:grpSpPr>
        <p:sp>
          <p:nvSpPr>
            <p:cNvPr id="48" name="Freeform 19">
              <a:extLst>
                <a:ext uri="{FF2B5EF4-FFF2-40B4-BE49-F238E27FC236}">
                  <a16:creationId xmlns:a16="http://schemas.microsoft.com/office/drawing/2014/main" id="{71F530C6-B497-FA97-723C-A74B23BD3FEA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49" name="Group 20">
            <a:extLst>
              <a:ext uri="{FF2B5EF4-FFF2-40B4-BE49-F238E27FC236}">
                <a16:creationId xmlns:a16="http://schemas.microsoft.com/office/drawing/2014/main" id="{0F04A917-A4CC-AAE2-A178-B51D033A2929}"/>
              </a:ext>
            </a:extLst>
          </p:cNvPr>
          <p:cNvGrpSpPr/>
          <p:nvPr userDrawn="1"/>
        </p:nvGrpSpPr>
        <p:grpSpPr>
          <a:xfrm>
            <a:off x="523251" y="2959100"/>
            <a:ext cx="1397000" cy="1397000"/>
            <a:chOff x="0" y="0"/>
            <a:chExt cx="6350000" cy="6350000"/>
          </a:xfrm>
        </p:grpSpPr>
        <p:sp>
          <p:nvSpPr>
            <p:cNvPr id="50" name="Freeform 21">
              <a:extLst>
                <a:ext uri="{FF2B5EF4-FFF2-40B4-BE49-F238E27FC236}">
                  <a16:creationId xmlns:a16="http://schemas.microsoft.com/office/drawing/2014/main" id="{99A5B46F-B421-A285-A793-0949B1A32BC7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</p:grpSp>
      <p:grpSp>
        <p:nvGrpSpPr>
          <p:cNvPr id="51" name="Group 22">
            <a:extLst>
              <a:ext uri="{FF2B5EF4-FFF2-40B4-BE49-F238E27FC236}">
                <a16:creationId xmlns:a16="http://schemas.microsoft.com/office/drawing/2014/main" id="{6345BB9A-2C84-7C90-6B11-7374F9DB8EEC}"/>
              </a:ext>
            </a:extLst>
          </p:cNvPr>
          <p:cNvGrpSpPr/>
          <p:nvPr userDrawn="1"/>
        </p:nvGrpSpPr>
        <p:grpSpPr>
          <a:xfrm>
            <a:off x="523251" y="5232400"/>
            <a:ext cx="1397000" cy="1397000"/>
            <a:chOff x="0" y="0"/>
            <a:chExt cx="6350000" cy="6350000"/>
          </a:xfrm>
        </p:grpSpPr>
        <p:sp>
          <p:nvSpPr>
            <p:cNvPr id="52" name="Freeform 23">
              <a:extLst>
                <a:ext uri="{FF2B5EF4-FFF2-40B4-BE49-F238E27FC236}">
                  <a16:creationId xmlns:a16="http://schemas.microsoft.com/office/drawing/2014/main" id="{B65EAB1F-25DA-58BE-F231-3A3859E07B8A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9B3C4B"/>
            </a:solidFill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53" name="Freeform 24">
            <a:extLst>
              <a:ext uri="{FF2B5EF4-FFF2-40B4-BE49-F238E27FC236}">
                <a16:creationId xmlns:a16="http://schemas.microsoft.com/office/drawing/2014/main" id="{4E0D46E1-645B-B844-A3B2-EC97D6CF7A00}"/>
              </a:ext>
            </a:extLst>
          </p:cNvPr>
          <p:cNvSpPr/>
          <p:nvPr userDrawn="1"/>
        </p:nvSpPr>
        <p:spPr>
          <a:xfrm>
            <a:off x="911238" y="1073787"/>
            <a:ext cx="621026" cy="621026"/>
          </a:xfrm>
          <a:custGeom>
            <a:avLst/>
            <a:gdLst/>
            <a:ahLst/>
            <a:cxnLst/>
            <a:rect l="l" t="t" r="r" b="b"/>
            <a:pathLst>
              <a:path w="621026" h="621026">
                <a:moveTo>
                  <a:pt x="0" y="0"/>
                </a:moveTo>
                <a:lnTo>
                  <a:pt x="621026" y="0"/>
                </a:lnTo>
                <a:lnTo>
                  <a:pt x="621026" y="621026"/>
                </a:lnTo>
                <a:lnTo>
                  <a:pt x="0" y="62102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4" name="Freeform 25">
            <a:extLst>
              <a:ext uri="{FF2B5EF4-FFF2-40B4-BE49-F238E27FC236}">
                <a16:creationId xmlns:a16="http://schemas.microsoft.com/office/drawing/2014/main" id="{C666AF05-9880-63AC-B6BE-4BD47D7FE04F}"/>
              </a:ext>
            </a:extLst>
          </p:cNvPr>
          <p:cNvSpPr/>
          <p:nvPr userDrawn="1"/>
        </p:nvSpPr>
        <p:spPr>
          <a:xfrm>
            <a:off x="924904" y="3417154"/>
            <a:ext cx="593694" cy="480892"/>
          </a:xfrm>
          <a:custGeom>
            <a:avLst/>
            <a:gdLst/>
            <a:ahLst/>
            <a:cxnLst/>
            <a:rect l="l" t="t" r="r" b="b"/>
            <a:pathLst>
              <a:path w="593694" h="480892">
                <a:moveTo>
                  <a:pt x="0" y="0"/>
                </a:moveTo>
                <a:lnTo>
                  <a:pt x="593694" y="0"/>
                </a:lnTo>
                <a:lnTo>
                  <a:pt x="593694" y="480892"/>
                </a:lnTo>
                <a:lnTo>
                  <a:pt x="0" y="4808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5" name="Freeform 26">
            <a:extLst>
              <a:ext uri="{FF2B5EF4-FFF2-40B4-BE49-F238E27FC236}">
                <a16:creationId xmlns:a16="http://schemas.microsoft.com/office/drawing/2014/main" id="{4F25540A-9827-3488-A029-11FF54350E2A}"/>
              </a:ext>
            </a:extLst>
          </p:cNvPr>
          <p:cNvSpPr/>
          <p:nvPr userDrawn="1"/>
        </p:nvSpPr>
        <p:spPr>
          <a:xfrm>
            <a:off x="911238" y="5620387"/>
            <a:ext cx="621026" cy="621026"/>
          </a:xfrm>
          <a:custGeom>
            <a:avLst/>
            <a:gdLst/>
            <a:ahLst/>
            <a:cxnLst/>
            <a:rect l="l" t="t" r="r" b="b"/>
            <a:pathLst>
              <a:path w="621026" h="621026">
                <a:moveTo>
                  <a:pt x="0" y="0"/>
                </a:moveTo>
                <a:lnTo>
                  <a:pt x="621026" y="0"/>
                </a:lnTo>
                <a:lnTo>
                  <a:pt x="621026" y="621026"/>
                </a:lnTo>
                <a:lnTo>
                  <a:pt x="0" y="62102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pic>
        <p:nvPicPr>
          <p:cNvPr id="56" name="Image 55" descr="Une image contenant Police, Graphique, texte, logo&#10;&#10;Description générée automatiquement">
            <a:extLst>
              <a:ext uri="{FF2B5EF4-FFF2-40B4-BE49-F238E27FC236}">
                <a16:creationId xmlns:a16="http://schemas.microsoft.com/office/drawing/2014/main" id="{3F85CC34-B4B4-F76E-A2D0-7DA112DA87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1394" y="5901457"/>
            <a:ext cx="2339843" cy="1119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630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DDFBF-D59F-3B3D-8FAB-858AACF99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A5320B1-65EB-4189-F117-99C02099B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E9F8F6-2FFC-FA5B-4DB7-4936D4C74E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55DF26-588F-F1B5-9AB1-02E0D26C93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18BF54-3322-14F7-8176-665B46E82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7B8377-A86F-43B1-964A-9639DE00D1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8664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9" r:id="rId4"/>
    <p:sldLayoutId id="2147483651" r:id="rId5"/>
    <p:sldLayoutId id="2147483653" r:id="rId6"/>
    <p:sldLayoutId id="2147483654" r:id="rId7"/>
    <p:sldLayoutId id="2147483660" r:id="rId8"/>
    <p:sldLayoutId id="2147483661" r:id="rId9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7">
            <a:extLst>
              <a:ext uri="{FF2B5EF4-FFF2-40B4-BE49-F238E27FC236}">
                <a16:creationId xmlns:a16="http://schemas.microsoft.com/office/drawing/2014/main" id="{8766ED28-C41D-DD08-6688-7A3DCC182000}"/>
              </a:ext>
            </a:extLst>
          </p:cNvPr>
          <p:cNvSpPr txBox="1"/>
          <p:nvPr/>
        </p:nvSpPr>
        <p:spPr>
          <a:xfrm>
            <a:off x="1965774" y="6078163"/>
            <a:ext cx="8260451" cy="5527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fr-FR" sz="2000" b="1">
                <a:solidFill>
                  <a:srgbClr val="9B3C4B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Ajouter d</a:t>
            </a:r>
            <a:r>
              <a:rPr lang="fr-FR" sz="2000" b="1" noProof="0" err="1">
                <a:solidFill>
                  <a:srgbClr val="9B3C4B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ate</a:t>
            </a:r>
            <a:r>
              <a:rPr lang="fr-FR" sz="2000" b="1" noProof="0">
                <a:solidFill>
                  <a:srgbClr val="9B3C4B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 du comité de suivi</a:t>
            </a:r>
          </a:p>
        </p:txBody>
      </p:sp>
      <p:sp>
        <p:nvSpPr>
          <p:cNvPr id="5" name="TextBox 7">
            <a:extLst>
              <a:ext uri="{FF2B5EF4-FFF2-40B4-BE49-F238E27FC236}">
                <a16:creationId xmlns:a16="http://schemas.microsoft.com/office/drawing/2014/main" id="{5EBA7DCD-DB0E-E463-20CA-E2DCACEDF405}"/>
              </a:ext>
            </a:extLst>
          </p:cNvPr>
          <p:cNvSpPr txBox="1"/>
          <p:nvPr/>
        </p:nvSpPr>
        <p:spPr>
          <a:xfrm>
            <a:off x="1965773" y="3123916"/>
            <a:ext cx="8260451" cy="6101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fr-FR" sz="3600" b="1">
                <a:solidFill>
                  <a:srgbClr val="9B3C4B"/>
                </a:solidFill>
                <a:latin typeface="Poppins Medium"/>
                <a:ea typeface="Poppins Medium"/>
                <a:cs typeface="Poppins Medium"/>
                <a:sym typeface="Poppins Medium"/>
              </a:rPr>
              <a:t>Commune de</a:t>
            </a:r>
            <a:endParaRPr lang="fr-FR" sz="3600" b="1" noProof="0">
              <a:solidFill>
                <a:srgbClr val="9B3C4B"/>
              </a:solidFill>
              <a:latin typeface="Poppins Medium"/>
              <a:ea typeface="Poppins Medium"/>
              <a:cs typeface="Poppins Medium"/>
              <a:sym typeface="Poppins Medium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FBAA6DC-BB00-133A-5EB7-086B0ED8917C}"/>
              </a:ext>
            </a:extLst>
          </p:cNvPr>
          <p:cNvSpPr txBox="1"/>
          <p:nvPr/>
        </p:nvSpPr>
        <p:spPr>
          <a:xfrm flipH="1">
            <a:off x="3981163" y="896121"/>
            <a:ext cx="3711829" cy="1323439"/>
          </a:xfrm>
          <a:prstGeom prst="wedgeRectCallout">
            <a:avLst>
              <a:gd name="adj1" fmla="val -46365"/>
              <a:gd name="adj2" fmla="val -64878"/>
            </a:avLst>
          </a:prstGeom>
          <a:solidFill>
            <a:srgbClr val="9ABBDA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fr-FR" sz="1600" b="1" dirty="0">
                <a:solidFill>
                  <a:schemeClr val="bg1"/>
                </a:solidFill>
              </a:rPr>
              <a:t>Note :</a:t>
            </a:r>
          </a:p>
          <a:p>
            <a:pPr algn="just"/>
            <a:r>
              <a:rPr lang="fr-FR" sz="1600" dirty="0">
                <a:solidFill>
                  <a:schemeClr val="bg1"/>
                </a:solidFill>
              </a:rPr>
              <a:t>La présentation par la commune dure 20 minutes merci donc de limiter les textes dans vos présentations et de ne </a:t>
            </a:r>
            <a:r>
              <a:rPr lang="fr-FR" sz="1600">
                <a:solidFill>
                  <a:schemeClr val="bg1"/>
                </a:solidFill>
              </a:rPr>
              <a:t>pas dépasser 15 slides de contenu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C87A308-1929-9BFD-AB94-7138CD920817}"/>
              </a:ext>
            </a:extLst>
          </p:cNvPr>
          <p:cNvSpPr txBox="1"/>
          <p:nvPr/>
        </p:nvSpPr>
        <p:spPr>
          <a:xfrm flipH="1">
            <a:off x="302707" y="4392219"/>
            <a:ext cx="4432923" cy="1569660"/>
          </a:xfrm>
          <a:prstGeom prst="wedgeRectCallout">
            <a:avLst>
              <a:gd name="adj1" fmla="val -36787"/>
              <a:gd name="adj2" fmla="val 66752"/>
            </a:avLst>
          </a:prstGeom>
          <a:solidFill>
            <a:srgbClr val="9ABBDA"/>
          </a:solidFill>
        </p:spPr>
        <p:txBody>
          <a:bodyPr wrap="square" rtlCol="0">
            <a:spAutoFit/>
          </a:bodyPr>
          <a:lstStyle/>
          <a:p>
            <a:pPr algn="just"/>
            <a:r>
              <a:rPr lang="fr-FR" sz="1600" b="1" dirty="0">
                <a:solidFill>
                  <a:schemeClr val="bg1"/>
                </a:solidFill>
              </a:rPr>
              <a:t>Note :</a:t>
            </a:r>
          </a:p>
          <a:p>
            <a:pPr algn="just"/>
            <a:r>
              <a:rPr lang="fr-FR" sz="1600" dirty="0">
                <a:solidFill>
                  <a:schemeClr val="bg1"/>
                </a:solidFill>
              </a:rPr>
              <a:t>Une première version du dossier doit être envoyé </a:t>
            </a:r>
            <a:r>
              <a:rPr lang="fr-FR" sz="1600" u="sng" dirty="0">
                <a:solidFill>
                  <a:schemeClr val="bg1"/>
                </a:solidFill>
              </a:rPr>
              <a:t>à minima 1 mois avant </a:t>
            </a:r>
            <a:r>
              <a:rPr lang="fr-FR" sz="1600" dirty="0">
                <a:solidFill>
                  <a:schemeClr val="bg1"/>
                </a:solidFill>
              </a:rPr>
              <a:t>la date du comité.</a:t>
            </a:r>
          </a:p>
          <a:p>
            <a:pPr algn="just"/>
            <a:r>
              <a:rPr lang="fr-FR" sz="1600" dirty="0">
                <a:solidFill>
                  <a:schemeClr val="bg1"/>
                </a:solidFill>
              </a:rPr>
              <a:t>Pour les communes ayant un contrat en cours, </a:t>
            </a:r>
            <a:r>
              <a:rPr lang="fr-FR" sz="1600" u="sng" dirty="0">
                <a:solidFill>
                  <a:schemeClr val="bg1"/>
                </a:solidFill>
              </a:rPr>
              <a:t>aucun nouveau dossier ne sera accepté avant clôture du précédent</a:t>
            </a:r>
            <a:r>
              <a:rPr lang="fr-FR" sz="16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75C18E-2BC8-015D-0426-7EB75DDFEF79}"/>
              </a:ext>
            </a:extLst>
          </p:cNvPr>
          <p:cNvSpPr txBox="1"/>
          <p:nvPr/>
        </p:nvSpPr>
        <p:spPr>
          <a:xfrm flipH="1">
            <a:off x="7916424" y="3286503"/>
            <a:ext cx="3711829" cy="2062103"/>
          </a:xfrm>
          <a:prstGeom prst="wedgeRectCallout">
            <a:avLst>
              <a:gd name="adj1" fmla="val -46365"/>
              <a:gd name="adj2" fmla="val -64878"/>
            </a:avLst>
          </a:prstGeom>
          <a:solidFill>
            <a:srgbClr val="9ABBDA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fr-FR" sz="1600" b="1" dirty="0">
                <a:solidFill>
                  <a:schemeClr val="bg1"/>
                </a:solidFill>
              </a:rPr>
              <a:t>Note :</a:t>
            </a:r>
          </a:p>
          <a:p>
            <a:pPr algn="just"/>
            <a:r>
              <a:rPr lang="fr-FR" sz="1600" dirty="0">
                <a:solidFill>
                  <a:schemeClr val="bg1"/>
                </a:solidFill>
              </a:rPr>
              <a:t>Les notes sont des éléments de contexte ayant pour vocation de vous aider à préparer au mieux votre dossier. Une fois que vous en avez pris connaissance, vous pouvez les supprimer de la présentation en la sélectionnant et appuyant sur suppr.</a:t>
            </a:r>
          </a:p>
        </p:txBody>
      </p:sp>
    </p:spTree>
    <p:extLst>
      <p:ext uri="{BB962C8B-B14F-4D97-AF65-F5344CB8AC3E}">
        <p14:creationId xmlns:p14="http://schemas.microsoft.com/office/powerpoint/2010/main" val="776197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029D1-59B5-DFD9-1563-B65408B04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7C90E805-76B7-D71F-3A3C-1A1EB2E4E7E6}"/>
              </a:ext>
            </a:extLst>
          </p:cNvPr>
          <p:cNvSpPr txBox="1">
            <a:spLocks/>
          </p:cNvSpPr>
          <p:nvPr/>
        </p:nvSpPr>
        <p:spPr>
          <a:xfrm>
            <a:off x="822960" y="1171303"/>
            <a:ext cx="10058400" cy="402336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fr-FR">
                <a:latin typeface="Poppins Light" panose="00000400000000000000" pitchFamily="2" charset="0"/>
                <a:cs typeface="Poppins Light" panose="00000400000000000000" pitchFamily="2" charset="0"/>
              </a:rPr>
              <a:t>Nom et prénom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>
                <a:latin typeface="Poppins Light" panose="00000400000000000000" pitchFamily="2" charset="0"/>
                <a:cs typeface="Poppins Light" panose="00000400000000000000" pitchFamily="2" charset="0"/>
              </a:rPr>
              <a:t>Fonction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>
                <a:latin typeface="Poppins Light" panose="00000400000000000000" pitchFamily="2" charset="0"/>
                <a:cs typeface="Poppins Light" panose="00000400000000000000" pitchFamily="2" charset="0"/>
              </a:rPr>
              <a:t>Rôle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>
                <a:latin typeface="Poppins Light" panose="00000400000000000000" pitchFamily="2" charset="0"/>
                <a:cs typeface="Poppins Light" panose="00000400000000000000" pitchFamily="2" charset="0"/>
              </a:rPr>
              <a:t>Contact</a:t>
            </a: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id="{403238F4-07CB-3E11-BBF0-A7BCF492DEC8}"/>
              </a:ext>
            </a:extLst>
          </p:cNvPr>
          <p:cNvSpPr txBox="1"/>
          <p:nvPr/>
        </p:nvSpPr>
        <p:spPr>
          <a:xfrm>
            <a:off x="270300" y="188034"/>
            <a:ext cx="8782260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fr-FR" sz="2500" b="1" i="1">
                <a:solidFill>
                  <a:srgbClr val="9B3C4B"/>
                </a:solidFill>
                <a:latin typeface="Poppins Bold"/>
                <a:ea typeface="Poppins Bold"/>
                <a:cs typeface="Poppins Bold"/>
                <a:sym typeface="Poppins Bold"/>
              </a:rPr>
              <a:t>Présentation de l’équipe projet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2C95FBF-5761-DEDF-8323-340006483CF3}"/>
              </a:ext>
            </a:extLst>
          </p:cNvPr>
          <p:cNvSpPr txBox="1"/>
          <p:nvPr/>
        </p:nvSpPr>
        <p:spPr>
          <a:xfrm>
            <a:off x="5853479" y="1498455"/>
            <a:ext cx="3962180" cy="2554545"/>
          </a:xfrm>
          <a:prstGeom prst="wedgeRectCallout">
            <a:avLst>
              <a:gd name="adj1" fmla="val -39980"/>
              <a:gd name="adj2" fmla="val 64236"/>
            </a:avLst>
          </a:prstGeom>
          <a:solidFill>
            <a:srgbClr val="9ABBDA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just">
              <a:defRPr b="1">
                <a:solidFill>
                  <a:schemeClr val="bg1"/>
                </a:solidFill>
              </a:defRPr>
            </a:lvl1pPr>
          </a:lstStyle>
          <a:p>
            <a:pPr algn="l"/>
            <a:r>
              <a:rPr lang="fr-FR" sz="1600" dirty="0"/>
              <a:t>Note : </a:t>
            </a:r>
          </a:p>
          <a:p>
            <a:pPr algn="l"/>
            <a:r>
              <a:rPr lang="fr-FR" sz="1600" b="0" dirty="0"/>
              <a:t>Il est fortement recommandé d'impliquer tous les services opérationnels concernés par la revitalisation du centre-ville (commerce, urbanisme, développement économique, évènementiel) mais aussi supports (finances, communication pour les obligations de publicité notamment) afin d'assurer un suivi optimal du contrat Centres-villes vivants</a:t>
            </a:r>
          </a:p>
        </p:txBody>
      </p:sp>
    </p:spTree>
    <p:extLst>
      <p:ext uri="{BB962C8B-B14F-4D97-AF65-F5344CB8AC3E}">
        <p14:creationId xmlns:p14="http://schemas.microsoft.com/office/powerpoint/2010/main" val="3350552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7E8E68-DDEC-66ED-4D64-01362F1E2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">
            <a:extLst>
              <a:ext uri="{FF2B5EF4-FFF2-40B4-BE49-F238E27FC236}">
                <a16:creationId xmlns:a16="http://schemas.microsoft.com/office/drawing/2014/main" id="{225630E7-74AD-5B76-4D26-6741C270D1EB}"/>
              </a:ext>
            </a:extLst>
          </p:cNvPr>
          <p:cNvSpPr txBox="1">
            <a:spLocks/>
          </p:cNvSpPr>
          <p:nvPr/>
        </p:nvSpPr>
        <p:spPr>
          <a:xfrm>
            <a:off x="205740" y="172303"/>
            <a:ext cx="10058400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fr-FR"/>
            </a:defPPr>
            <a:lvl1pPr>
              <a:defRPr sz="2500" b="1" i="1">
                <a:solidFill>
                  <a:srgbClr val="9B3C4B"/>
                </a:solidFill>
                <a:latin typeface="Poppins Bold"/>
                <a:ea typeface="Poppins Bold"/>
                <a:cs typeface="Poppins Bold"/>
              </a:defRPr>
            </a:lvl1pPr>
          </a:lstStyle>
          <a:p>
            <a:r>
              <a:rPr lang="fr-FR"/>
              <a:t>Calendrier et chiffrage prévisionnel global</a:t>
            </a:r>
          </a:p>
        </p:txBody>
      </p:sp>
      <p:graphicFrame>
        <p:nvGraphicFramePr>
          <p:cNvPr id="2" name="Tableau 7">
            <a:extLst>
              <a:ext uri="{FF2B5EF4-FFF2-40B4-BE49-F238E27FC236}">
                <a16:creationId xmlns:a16="http://schemas.microsoft.com/office/drawing/2014/main" id="{98AC3321-F62B-CD54-C450-DC6AFD5786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2867007"/>
              </p:ext>
            </p:extLst>
          </p:nvPr>
        </p:nvGraphicFramePr>
        <p:xfrm>
          <a:off x="663192" y="2090387"/>
          <a:ext cx="10570865" cy="3233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209">
                  <a:extLst>
                    <a:ext uri="{9D8B030D-6E8A-4147-A177-3AD203B41FA5}">
                      <a16:colId xmlns:a16="http://schemas.microsoft.com/office/drawing/2014/main" val="2457180785"/>
                    </a:ext>
                  </a:extLst>
                </a:gridCol>
                <a:gridCol w="1798625">
                  <a:extLst>
                    <a:ext uri="{9D8B030D-6E8A-4147-A177-3AD203B41FA5}">
                      <a16:colId xmlns:a16="http://schemas.microsoft.com/office/drawing/2014/main" val="3733081750"/>
                    </a:ext>
                  </a:extLst>
                </a:gridCol>
                <a:gridCol w="1367376">
                  <a:extLst>
                    <a:ext uri="{9D8B030D-6E8A-4147-A177-3AD203B41FA5}">
                      <a16:colId xmlns:a16="http://schemas.microsoft.com/office/drawing/2014/main" val="2682363705"/>
                    </a:ext>
                  </a:extLst>
                </a:gridCol>
                <a:gridCol w="1535668">
                  <a:extLst>
                    <a:ext uri="{9D8B030D-6E8A-4147-A177-3AD203B41FA5}">
                      <a16:colId xmlns:a16="http://schemas.microsoft.com/office/drawing/2014/main" val="1887589520"/>
                    </a:ext>
                  </a:extLst>
                </a:gridCol>
                <a:gridCol w="2040546">
                  <a:extLst>
                    <a:ext uri="{9D8B030D-6E8A-4147-A177-3AD203B41FA5}">
                      <a16:colId xmlns:a16="http://schemas.microsoft.com/office/drawing/2014/main" val="2558376348"/>
                    </a:ext>
                  </a:extLst>
                </a:gridCol>
                <a:gridCol w="1693441">
                  <a:extLst>
                    <a:ext uri="{9D8B030D-6E8A-4147-A177-3AD203B41FA5}">
                      <a16:colId xmlns:a16="http://schemas.microsoft.com/office/drawing/2014/main" val="732858233"/>
                    </a:ext>
                  </a:extLst>
                </a:gridCol>
              </a:tblGrid>
              <a:tr h="960648"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4272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Année de réalisation </a:t>
                      </a:r>
                    </a:p>
                  </a:txBody>
                  <a:tcPr anchor="ctr">
                    <a:solidFill>
                      <a:srgbClr val="4272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Coût total </a:t>
                      </a:r>
                    </a:p>
                    <a:p>
                      <a:pPr algn="ctr"/>
                      <a:r>
                        <a:rPr lang="fr-FR" sz="1400" dirty="0"/>
                        <a:t>HT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4272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Subvention Métropole sollicitée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272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Participation du demandeur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4272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Autres </a:t>
                      </a:r>
                      <a:r>
                        <a:rPr lang="fr-FR" sz="1400" dirty="0" err="1"/>
                        <a:t>co</a:t>
                      </a:r>
                      <a:r>
                        <a:rPr lang="fr-FR" sz="1400" dirty="0"/>
                        <a:t>-financeurs</a:t>
                      </a:r>
                    </a:p>
                  </a:txBody>
                  <a:tcPr anchor="ctr">
                    <a:solidFill>
                      <a:srgbClr val="4272A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320598"/>
                  </a:ext>
                </a:extLst>
              </a:tr>
              <a:tr h="402821">
                <a:tc>
                  <a:txBody>
                    <a:bodyPr/>
                    <a:lstStyle/>
                    <a:p>
                      <a:r>
                        <a:rPr lang="fr-FR" sz="1400" b="1" dirty="0"/>
                        <a:t>Action 1</a:t>
                      </a:r>
                    </a:p>
                  </a:txBody>
                  <a:tcP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9AB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579470"/>
                  </a:ext>
                </a:extLst>
              </a:tr>
              <a:tr h="370816">
                <a:tc>
                  <a:txBody>
                    <a:bodyPr/>
                    <a:lstStyle/>
                    <a:p>
                      <a:r>
                        <a:rPr lang="fr-FR" sz="1400" b="1"/>
                        <a:t>Action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057960"/>
                  </a:ext>
                </a:extLst>
              </a:tr>
              <a:tr h="429246">
                <a:tc>
                  <a:txBody>
                    <a:bodyPr/>
                    <a:lstStyle/>
                    <a:p>
                      <a:r>
                        <a:rPr lang="fr-FR" sz="1400" b="1" dirty="0"/>
                        <a:t>Total investissement</a:t>
                      </a:r>
                    </a:p>
                  </a:txBody>
                  <a:tcP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9AB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967699"/>
                  </a:ext>
                </a:extLst>
              </a:tr>
              <a:tr h="321547">
                <a:tc>
                  <a:txBody>
                    <a:bodyPr/>
                    <a:lstStyle/>
                    <a:p>
                      <a:r>
                        <a:rPr lang="fr-FR" sz="1400" b="1"/>
                        <a:t>Action 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624541"/>
                  </a:ext>
                </a:extLst>
              </a:tr>
              <a:tr h="329735">
                <a:tc>
                  <a:txBody>
                    <a:bodyPr/>
                    <a:lstStyle/>
                    <a:p>
                      <a:r>
                        <a:rPr lang="fr-FR" sz="1400" b="1" dirty="0"/>
                        <a:t>Total Fonctionnement </a:t>
                      </a:r>
                    </a:p>
                  </a:txBody>
                  <a:tcP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ABBDA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solidFill>
                      <a:srgbClr val="9AB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7459"/>
                  </a:ext>
                </a:extLst>
              </a:tr>
              <a:tr h="418728">
                <a:tc>
                  <a:txBody>
                    <a:bodyPr/>
                    <a:lstStyle/>
                    <a:p>
                      <a:r>
                        <a:rPr lang="fr-FR" sz="1400" b="1"/>
                        <a:t>Total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fr-F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900804"/>
                  </a:ext>
                </a:extLst>
              </a:tr>
            </a:tbl>
          </a:graphicData>
        </a:graphic>
      </p:graphicFrame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A01406-CAB5-3B28-456E-ACDBF563190C}"/>
              </a:ext>
            </a:extLst>
          </p:cNvPr>
          <p:cNvSpPr txBox="1">
            <a:spLocks/>
          </p:cNvSpPr>
          <p:nvPr/>
        </p:nvSpPr>
        <p:spPr>
          <a:xfrm>
            <a:off x="3479057" y="5762367"/>
            <a:ext cx="3511766" cy="830997"/>
          </a:xfrm>
          <a:prstGeom prst="wedgeRectCallout">
            <a:avLst>
              <a:gd name="adj1" fmla="val -32453"/>
              <a:gd name="adj2" fmla="val -83288"/>
            </a:avLst>
          </a:prstGeom>
          <a:solidFill>
            <a:srgbClr val="9ABBDA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just">
              <a:defRPr b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600" b="1" dirty="0"/>
              <a:t>Note : </a:t>
            </a:r>
            <a:r>
              <a:rPr lang="fr-FR" sz="1600" dirty="0"/>
              <a:t>Nous attendons à minima un plan d’action sur 18 mois. Durée du contrat 3 ans maximum.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F2A2BFB8-47AA-35FA-D0AE-AC2982B6E05C}"/>
              </a:ext>
            </a:extLst>
          </p:cNvPr>
          <p:cNvSpPr txBox="1">
            <a:spLocks/>
          </p:cNvSpPr>
          <p:nvPr/>
        </p:nvSpPr>
        <p:spPr>
          <a:xfrm>
            <a:off x="5640731" y="995463"/>
            <a:ext cx="3034038" cy="584775"/>
          </a:xfrm>
          <a:prstGeom prst="wedgeRectCallout">
            <a:avLst>
              <a:gd name="adj1" fmla="val 35383"/>
              <a:gd name="adj2" fmla="val 84062"/>
            </a:avLst>
          </a:prstGeom>
          <a:solidFill>
            <a:srgbClr val="9ABBDA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b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600" b="1" dirty="0"/>
              <a:t>Note : </a:t>
            </a:r>
            <a:r>
              <a:rPr lang="fr-FR" sz="1600" dirty="0"/>
              <a:t>Participation minimale du maître d’ouvrage : 20%</a:t>
            </a:r>
          </a:p>
        </p:txBody>
      </p:sp>
    </p:spTree>
    <p:extLst>
      <p:ext uri="{BB962C8B-B14F-4D97-AF65-F5344CB8AC3E}">
        <p14:creationId xmlns:p14="http://schemas.microsoft.com/office/powerpoint/2010/main" val="343372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8">
            <a:extLst>
              <a:ext uri="{FF2B5EF4-FFF2-40B4-BE49-F238E27FC236}">
                <a16:creationId xmlns:a16="http://schemas.microsoft.com/office/drawing/2014/main" id="{42E76950-47AF-95A6-4847-6FABB6AC0FC3}"/>
              </a:ext>
            </a:extLst>
          </p:cNvPr>
          <p:cNvSpPr txBox="1"/>
          <p:nvPr/>
        </p:nvSpPr>
        <p:spPr>
          <a:xfrm>
            <a:off x="1049656" y="1643115"/>
            <a:ext cx="5622078" cy="13618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280"/>
              </a:lnSpc>
            </a:pPr>
            <a:r>
              <a:rPr lang="fr-FR" sz="4800" b="1" i="1">
                <a:solidFill>
                  <a:srgbClr val="9B3C4B"/>
                </a:solidFill>
                <a:latin typeface="Poppins Bold"/>
                <a:ea typeface="Poppins Bold"/>
                <a:cs typeface="Poppins Bold"/>
                <a:sym typeface="Poppins Bold"/>
              </a:rPr>
              <a:t>1. Présentation de la commune</a:t>
            </a:r>
          </a:p>
        </p:txBody>
      </p:sp>
    </p:spTree>
    <p:extLst>
      <p:ext uri="{BB962C8B-B14F-4D97-AF65-F5344CB8AC3E}">
        <p14:creationId xmlns:p14="http://schemas.microsoft.com/office/powerpoint/2010/main" val="1250416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extLst>
              <a:ext uri="{FF2B5EF4-FFF2-40B4-BE49-F238E27FC236}">
                <a16:creationId xmlns:a16="http://schemas.microsoft.com/office/drawing/2014/main" id="{3B6CA40B-29AC-D3DB-DA4C-F9DD8DBF00B3}"/>
              </a:ext>
            </a:extLst>
          </p:cNvPr>
          <p:cNvSpPr txBox="1"/>
          <p:nvPr/>
        </p:nvSpPr>
        <p:spPr>
          <a:xfrm>
            <a:off x="178860" y="0"/>
            <a:ext cx="8737810" cy="599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280"/>
              </a:lnSpc>
            </a:pPr>
            <a:r>
              <a:rPr lang="fr-FR" sz="2500" b="1" i="1">
                <a:solidFill>
                  <a:srgbClr val="9B3C4B"/>
                </a:solidFill>
                <a:latin typeface="Poppins Bold"/>
                <a:sym typeface="Poppins Bold"/>
              </a:rPr>
              <a:t>Présentation de la commune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2BEE5E-C235-089D-782F-CD86BB33C6B8}"/>
              </a:ext>
            </a:extLst>
          </p:cNvPr>
          <p:cNvSpPr txBox="1">
            <a:spLocks/>
          </p:cNvSpPr>
          <p:nvPr/>
        </p:nvSpPr>
        <p:spPr>
          <a:xfrm>
            <a:off x="533400" y="1515666"/>
            <a:ext cx="5833534" cy="320873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600" dirty="0">
                <a:latin typeface="Poppins Light" panose="00000400000000000000" pitchFamily="2" charset="0"/>
                <a:cs typeface="Poppins Light" panose="00000400000000000000" pitchFamily="2" charset="0"/>
              </a:rPr>
              <a:t>Dans cette partie doit à minima être présenté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600" dirty="0">
                <a:latin typeface="Poppins Light" panose="00000400000000000000" pitchFamily="2" charset="0"/>
                <a:cs typeface="Poppins Light" panose="00000400000000000000" pitchFamily="2" charset="0"/>
              </a:rPr>
              <a:t>Situation géographique et accessibilité (tous modes confondus) </a:t>
            </a:r>
            <a:r>
              <a:rPr lang="fr-FR" sz="1600" b="1" dirty="0">
                <a:latin typeface="Poppins Light" panose="00000400000000000000" pitchFamily="2" charset="0"/>
                <a:cs typeface="Poppins Light" panose="00000400000000000000" pitchFamily="2" charset="0"/>
                <a:sym typeface="Wingdings" panose="05000000000000000000" pitchFamily="2" charset="2"/>
              </a:rPr>
              <a:t> Illustrée par une carte</a:t>
            </a:r>
            <a:endParaRPr lang="fr-FR" sz="1600" b="1" dirty="0">
              <a:latin typeface="Poppins Light" panose="00000400000000000000" pitchFamily="2" charset="0"/>
              <a:cs typeface="Poppins Light" panose="00000400000000000000" pitchFamily="2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600" dirty="0">
                <a:latin typeface="Poppins Light" panose="00000400000000000000" pitchFamily="2" charset="0"/>
                <a:cs typeface="Poppins Light" panose="00000400000000000000" pitchFamily="2" charset="0"/>
              </a:rPr>
              <a:t>Configuration urbaine </a:t>
            </a:r>
            <a:r>
              <a:rPr lang="fr-FR" sz="1600" dirty="0">
                <a:latin typeface="Poppins Light" panose="00000400000000000000" pitchFamily="2" charset="0"/>
                <a:cs typeface="Poppins Light" panose="00000400000000000000" pitchFamily="2" charset="0"/>
                <a:sym typeface="Wingdings" panose="05000000000000000000" pitchFamily="2" charset="2"/>
              </a:rPr>
              <a:t> </a:t>
            </a:r>
            <a:r>
              <a:rPr lang="fr-FR" sz="1600" b="1" dirty="0">
                <a:latin typeface="Poppins Light" panose="00000400000000000000" pitchFamily="2" charset="0"/>
                <a:cs typeface="Poppins Light" panose="00000400000000000000" pitchFamily="2" charset="0"/>
                <a:sym typeface="Wingdings" panose="05000000000000000000" pitchFamily="2" charset="2"/>
              </a:rPr>
              <a:t>Illustrée par une carte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600" dirty="0">
                <a:latin typeface="Poppins Light"/>
                <a:cs typeface="Poppins Light"/>
              </a:rPr>
              <a:t>Portrait de territoire (données socio-démographiques)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600" dirty="0">
                <a:latin typeface="Poppins Light"/>
                <a:cs typeface="Poppins Light"/>
              </a:rPr>
              <a:t>Chiffres-clés de la commune</a:t>
            </a: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1600" dirty="0">
                <a:latin typeface="Poppins Light"/>
                <a:cs typeface="Poppins Light"/>
              </a:rPr>
              <a:t>Diagnostic de l’Offre commerciale et de la concurrence </a:t>
            </a:r>
            <a:r>
              <a:rPr lang="fr-FR" sz="1600" dirty="0">
                <a:latin typeface="Poppins Light"/>
                <a:cs typeface="Poppins Light"/>
                <a:sym typeface="Wingdings" panose="05000000000000000000" pitchFamily="2" charset="2"/>
              </a:rPr>
              <a:t> </a:t>
            </a:r>
            <a:r>
              <a:rPr lang="fr-FR" sz="1600" b="1" dirty="0">
                <a:latin typeface="Poppins Light"/>
                <a:cs typeface="Poppins Light"/>
                <a:sym typeface="Wingdings" panose="05000000000000000000" pitchFamily="2" charset="2"/>
              </a:rPr>
              <a:t>Illustré par une carte</a:t>
            </a:r>
            <a:endParaRPr lang="fr-FR" sz="1600" b="1" dirty="0">
              <a:latin typeface="Poppins Light"/>
              <a:cs typeface="Poppins Light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600" dirty="0">
                <a:latin typeface="Poppins Light" panose="00000400000000000000" pitchFamily="2" charset="0"/>
                <a:cs typeface="Poppins Light" panose="00000400000000000000" pitchFamily="2" charset="0"/>
              </a:rPr>
              <a:t>Projets urbains ayant un impact sur le commerce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1600" dirty="0">
                <a:latin typeface="Poppins Light" panose="00000400000000000000" pitchFamily="2" charset="0"/>
                <a:cs typeface="Poppins Light" panose="00000400000000000000" pitchFamily="2" charset="0"/>
              </a:rPr>
              <a:t>Etc.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5A1D30-8880-4BD9-B98A-1CB70FA09E62}"/>
              </a:ext>
            </a:extLst>
          </p:cNvPr>
          <p:cNvSpPr/>
          <p:nvPr/>
        </p:nvSpPr>
        <p:spPr>
          <a:xfrm>
            <a:off x="6824367" y="1515665"/>
            <a:ext cx="4436066" cy="433596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Carte de localisation + Photo</a:t>
            </a:r>
          </a:p>
        </p:txBody>
      </p:sp>
    </p:spTree>
    <p:extLst>
      <p:ext uri="{BB962C8B-B14F-4D97-AF65-F5344CB8AC3E}">
        <p14:creationId xmlns:p14="http://schemas.microsoft.com/office/powerpoint/2010/main" val="824642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734D3-36A7-AC02-7869-2793EC215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extLst>
              <a:ext uri="{FF2B5EF4-FFF2-40B4-BE49-F238E27FC236}">
                <a16:creationId xmlns:a16="http://schemas.microsoft.com/office/drawing/2014/main" id="{A012D08E-D054-5BDF-F9EA-DBA484222C5F}"/>
              </a:ext>
            </a:extLst>
          </p:cNvPr>
          <p:cNvSpPr txBox="1"/>
          <p:nvPr/>
        </p:nvSpPr>
        <p:spPr>
          <a:xfrm>
            <a:off x="281730" y="0"/>
            <a:ext cx="8737810" cy="5995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280"/>
              </a:lnSpc>
            </a:pPr>
            <a:r>
              <a:rPr lang="fr-FR" sz="2500" b="1" i="1">
                <a:solidFill>
                  <a:srgbClr val="9B3C4B"/>
                </a:solidFill>
                <a:latin typeface="Poppins Bold"/>
                <a:sym typeface="Poppins Bold"/>
              </a:rPr>
              <a:t>SWOT</a:t>
            </a:r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0809B27D-3809-88D3-055D-222B303FD89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299010"/>
              </p:ext>
            </p:extLst>
          </p:nvPr>
        </p:nvGraphicFramePr>
        <p:xfrm>
          <a:off x="-632299" y="102140"/>
          <a:ext cx="13456597" cy="6653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AEF22018-990A-AADE-EC9F-08BF97B68FD7}"/>
              </a:ext>
            </a:extLst>
          </p:cNvPr>
          <p:cNvSpPr txBox="1"/>
          <p:nvPr/>
        </p:nvSpPr>
        <p:spPr>
          <a:xfrm>
            <a:off x="9172876" y="172784"/>
            <a:ext cx="2928783" cy="1815882"/>
          </a:xfrm>
          <a:prstGeom prst="wedgeRectCallout">
            <a:avLst>
              <a:gd name="adj1" fmla="val -39980"/>
              <a:gd name="adj2" fmla="val 64236"/>
            </a:avLst>
          </a:prstGeom>
          <a:solidFill>
            <a:srgbClr val="9ABBDA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just">
              <a:defRPr b="1">
                <a:solidFill>
                  <a:schemeClr val="bg1"/>
                </a:solidFill>
              </a:defRPr>
            </a:lvl1pPr>
          </a:lstStyle>
          <a:p>
            <a:pPr algn="l"/>
            <a:r>
              <a:rPr lang="fr-FR" sz="1600" dirty="0"/>
              <a:t>Note : </a:t>
            </a:r>
          </a:p>
          <a:p>
            <a:pPr algn="l"/>
            <a:r>
              <a:rPr lang="fr-FR" sz="1600" b="0" dirty="0"/>
              <a:t>Que ce soit à l’échelle de la commune et des polarités commerciales concernées.</a:t>
            </a:r>
          </a:p>
          <a:p>
            <a:pPr algn="l"/>
            <a:r>
              <a:rPr lang="fr-FR" sz="1600" b="0" dirty="0"/>
              <a:t>Les opportunités/menaces peuvent être extérieures au territoire communal.</a:t>
            </a:r>
          </a:p>
        </p:txBody>
      </p:sp>
    </p:spTree>
    <p:extLst>
      <p:ext uri="{BB962C8B-B14F-4D97-AF65-F5344CB8AC3E}">
        <p14:creationId xmlns:p14="http://schemas.microsoft.com/office/powerpoint/2010/main" val="2502027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49B9B-B343-B262-5E3B-6A9A9F31B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8">
            <a:extLst>
              <a:ext uri="{FF2B5EF4-FFF2-40B4-BE49-F238E27FC236}">
                <a16:creationId xmlns:a16="http://schemas.microsoft.com/office/drawing/2014/main" id="{E33FA121-9757-A191-B336-75F0DCE2A3B9}"/>
              </a:ext>
            </a:extLst>
          </p:cNvPr>
          <p:cNvSpPr txBox="1"/>
          <p:nvPr/>
        </p:nvSpPr>
        <p:spPr>
          <a:xfrm>
            <a:off x="948056" y="1626182"/>
            <a:ext cx="5622078" cy="20415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280"/>
              </a:lnSpc>
            </a:pPr>
            <a:r>
              <a:rPr lang="fr-FR" sz="4800" b="1" i="1">
                <a:solidFill>
                  <a:srgbClr val="9B3C4B"/>
                </a:solidFill>
                <a:latin typeface="Poppins Bold"/>
                <a:ea typeface="Poppins Bold"/>
                <a:cs typeface="Poppins Bold"/>
                <a:sym typeface="Poppins Bold"/>
              </a:rPr>
              <a:t>2. Projets et/ou ambitions de la commune</a:t>
            </a:r>
          </a:p>
        </p:txBody>
      </p:sp>
    </p:spTree>
    <p:extLst>
      <p:ext uri="{BB962C8B-B14F-4D97-AF65-F5344CB8AC3E}">
        <p14:creationId xmlns:p14="http://schemas.microsoft.com/office/powerpoint/2010/main" val="2751019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97652-7A77-7AB9-3EBF-D6667433B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extLst>
              <a:ext uri="{FF2B5EF4-FFF2-40B4-BE49-F238E27FC236}">
                <a16:creationId xmlns:a16="http://schemas.microsoft.com/office/drawing/2014/main" id="{5078A286-CD23-8381-4F92-DD9628DA25A8}"/>
              </a:ext>
            </a:extLst>
          </p:cNvPr>
          <p:cNvSpPr txBox="1"/>
          <p:nvPr/>
        </p:nvSpPr>
        <p:spPr>
          <a:xfrm>
            <a:off x="270300" y="188034"/>
            <a:ext cx="8782260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fr-FR" sz="2500" b="1" i="1" dirty="0">
                <a:solidFill>
                  <a:srgbClr val="9B3C4B"/>
                </a:solidFill>
                <a:latin typeface="Poppins Bold"/>
                <a:ea typeface="Poppins Bold"/>
                <a:cs typeface="Poppins Bold"/>
                <a:sym typeface="Poppins Bold"/>
              </a:rPr>
              <a:t>Projets et/ou ambitions de la commune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1266BB-1B7E-57E5-2918-8B3C0BEB1B80}"/>
              </a:ext>
            </a:extLst>
          </p:cNvPr>
          <p:cNvSpPr txBox="1">
            <a:spLocks/>
          </p:cNvSpPr>
          <p:nvPr/>
        </p:nvSpPr>
        <p:spPr>
          <a:xfrm>
            <a:off x="2879195" y="1882410"/>
            <a:ext cx="6433609" cy="2434449"/>
          </a:xfrm>
          <a:prstGeom prst="wedgeRectCallout">
            <a:avLst>
              <a:gd name="adj1" fmla="val -7389"/>
              <a:gd name="adj2" fmla="val 68472"/>
            </a:avLst>
          </a:prstGeom>
          <a:solidFill>
            <a:srgbClr val="9ABBDA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just">
              <a:defRPr b="1"/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bg1"/>
                </a:solidFill>
              </a:rPr>
              <a:t>Aide</a:t>
            </a:r>
          </a:p>
          <a:p>
            <a:r>
              <a:rPr lang="fr-FR" sz="1600" b="0">
                <a:solidFill>
                  <a:schemeClr val="bg1"/>
                </a:solidFill>
              </a:rPr>
              <a:t>Dans cette partie doit à minima être présentés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0" dirty="0">
                <a:solidFill>
                  <a:schemeClr val="bg1"/>
                </a:solidFill>
              </a:rPr>
              <a:t>Les grands projets urbains de la ville</a:t>
            </a:r>
            <a:endParaRPr lang="fr-FR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b="0" dirty="0">
                <a:solidFill>
                  <a:schemeClr val="bg1"/>
                </a:solidFill>
              </a:rPr>
              <a:t>Les actions déjà entreprises pour la redynamisation du centre-ville/des polarités commerciales</a:t>
            </a:r>
          </a:p>
          <a:p>
            <a:pPr marL="742950" lvl="2" indent="-285750" algn="just"/>
            <a:r>
              <a:rPr lang="fr-FR" sz="1600" dirty="0">
                <a:solidFill>
                  <a:schemeClr val="bg1"/>
                </a:solidFill>
              </a:rPr>
              <a:t>Principaux enjeux</a:t>
            </a:r>
          </a:p>
          <a:p>
            <a:pPr marL="742950" lvl="2" indent="-285750" algn="just"/>
            <a:r>
              <a:rPr lang="fr-FR" sz="1600" dirty="0">
                <a:solidFill>
                  <a:schemeClr val="bg1"/>
                </a:solidFill>
              </a:rPr>
              <a:t>Pour quels objectifs ?</a:t>
            </a:r>
          </a:p>
          <a:p>
            <a:pPr marL="742950" lvl="2" indent="-285750" algn="just"/>
            <a:r>
              <a:rPr lang="fr-FR" sz="1600" dirty="0">
                <a:solidFill>
                  <a:schemeClr val="bg1"/>
                </a:solidFill>
              </a:rPr>
              <a:t>Quels impacts attendus pour la commune/les polarités </a:t>
            </a:r>
            <a:r>
              <a:rPr lang="fr-FR" sz="1600">
                <a:solidFill>
                  <a:schemeClr val="bg1"/>
                </a:solidFill>
              </a:rPr>
              <a:t>commerciales ?</a:t>
            </a:r>
            <a:endParaRPr lang="fr-FR" sz="1600" b="0">
              <a:solidFill>
                <a:schemeClr val="bg1"/>
              </a:solidFill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392AAC96-C0D8-A1BF-EE92-EADD7AC32C8C}"/>
              </a:ext>
            </a:extLst>
          </p:cNvPr>
          <p:cNvSpPr txBox="1"/>
          <p:nvPr/>
        </p:nvSpPr>
        <p:spPr>
          <a:xfrm>
            <a:off x="4079390" y="5977468"/>
            <a:ext cx="4505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>
                <a:solidFill>
                  <a:srgbClr val="FF0000"/>
                </a:solidFill>
              </a:rPr>
              <a:t>Ne pas hésiter à illustrer par des photos, cartes, etc.</a:t>
            </a:r>
          </a:p>
        </p:txBody>
      </p:sp>
    </p:spTree>
    <p:extLst>
      <p:ext uri="{BB962C8B-B14F-4D97-AF65-F5344CB8AC3E}">
        <p14:creationId xmlns:p14="http://schemas.microsoft.com/office/powerpoint/2010/main" val="2414432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F228D-28CA-DD1C-1CBF-F3AF43C9E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8">
            <a:extLst>
              <a:ext uri="{FF2B5EF4-FFF2-40B4-BE49-F238E27FC236}">
                <a16:creationId xmlns:a16="http://schemas.microsoft.com/office/drawing/2014/main" id="{FCF7710D-0A84-CC49-C31C-5A6580CD5BDF}"/>
              </a:ext>
            </a:extLst>
          </p:cNvPr>
          <p:cNvSpPr txBox="1"/>
          <p:nvPr/>
        </p:nvSpPr>
        <p:spPr>
          <a:xfrm>
            <a:off x="628016" y="1809062"/>
            <a:ext cx="7590154" cy="13618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280"/>
              </a:lnSpc>
            </a:pPr>
            <a:r>
              <a:rPr lang="fr-FR" sz="4800" b="1" i="1">
                <a:solidFill>
                  <a:srgbClr val="9B3C4B"/>
                </a:solidFill>
                <a:latin typeface="Poppins Bold"/>
                <a:ea typeface="Poppins Bold"/>
                <a:cs typeface="Poppins Bold"/>
                <a:sym typeface="Poppins Bold"/>
              </a:rPr>
              <a:t>3. Plan d’actions</a:t>
            </a:r>
          </a:p>
          <a:p>
            <a:pPr algn="l">
              <a:lnSpc>
                <a:spcPts val="5280"/>
              </a:lnSpc>
            </a:pPr>
            <a:r>
              <a:rPr lang="fr-FR" sz="4800" b="1" i="1">
                <a:solidFill>
                  <a:srgbClr val="9B3C4B"/>
                </a:solidFill>
                <a:latin typeface="Poppins Bold"/>
                <a:ea typeface="Poppins Bold"/>
                <a:cs typeface="Poppins Bold"/>
                <a:sym typeface="Poppins Bold"/>
              </a:rPr>
              <a:t>Centres-villes vivants</a:t>
            </a:r>
          </a:p>
        </p:txBody>
      </p:sp>
    </p:spTree>
    <p:extLst>
      <p:ext uri="{BB962C8B-B14F-4D97-AF65-F5344CB8AC3E}">
        <p14:creationId xmlns:p14="http://schemas.microsoft.com/office/powerpoint/2010/main" val="3204443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7816E-121F-BA7C-E450-778414F66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8">
            <a:extLst>
              <a:ext uri="{FF2B5EF4-FFF2-40B4-BE49-F238E27FC236}">
                <a16:creationId xmlns:a16="http://schemas.microsoft.com/office/drawing/2014/main" id="{64EA8643-C6C5-4A07-B457-E5491AF8A788}"/>
              </a:ext>
            </a:extLst>
          </p:cNvPr>
          <p:cNvSpPr txBox="1"/>
          <p:nvPr/>
        </p:nvSpPr>
        <p:spPr>
          <a:xfrm>
            <a:off x="270300" y="188034"/>
            <a:ext cx="8782260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fr-FR" sz="2500" b="1" i="1" dirty="0">
                <a:solidFill>
                  <a:srgbClr val="9B3C4B"/>
                </a:solidFill>
                <a:latin typeface="Poppins Bold"/>
                <a:cs typeface="Poppins Bold"/>
                <a:sym typeface="Poppins Bold"/>
              </a:rPr>
              <a:t>Bilan du précédent contrat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E1D957-D6D5-4CBA-0CD8-7AB12F18006E}"/>
              </a:ext>
            </a:extLst>
          </p:cNvPr>
          <p:cNvSpPr txBox="1">
            <a:spLocks/>
          </p:cNvSpPr>
          <p:nvPr/>
        </p:nvSpPr>
        <p:spPr>
          <a:xfrm>
            <a:off x="2551988" y="1613323"/>
            <a:ext cx="7088024" cy="2308324"/>
          </a:xfrm>
          <a:prstGeom prst="wedgeRectCallout">
            <a:avLst>
              <a:gd name="adj1" fmla="val -3562"/>
              <a:gd name="adj2" fmla="val 58746"/>
            </a:avLst>
          </a:prstGeom>
          <a:solidFill>
            <a:srgbClr val="9ABBDA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just">
              <a:defRPr b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b="1" dirty="0"/>
              <a:t>Aide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Rappel du plan d'actions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Mise en perspective des objectifs fixés par rapport aux réalisations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Taux de réalisation financier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Retours d'expériences sur les challenges et les bonnes pratiques à valoriser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Liens avec le contrat suivant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711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0EE2E-392A-A5ED-1D13-D661C294E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CBD862EA-BD35-B185-F693-1DF845A68A93}"/>
              </a:ext>
            </a:extLst>
          </p:cNvPr>
          <p:cNvSpPr txBox="1">
            <a:spLocks/>
          </p:cNvSpPr>
          <p:nvPr/>
        </p:nvSpPr>
        <p:spPr>
          <a:xfrm>
            <a:off x="2551988" y="1786943"/>
            <a:ext cx="7088024" cy="3693319"/>
          </a:xfrm>
          <a:prstGeom prst="wedgeRectCallout">
            <a:avLst>
              <a:gd name="adj1" fmla="val -3562"/>
              <a:gd name="adj2" fmla="val 58746"/>
            </a:avLst>
          </a:prstGeom>
          <a:solidFill>
            <a:srgbClr val="9ABBDA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just">
              <a:defRPr b="0">
                <a:solidFill>
                  <a:schemeClr val="bg1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b="1" dirty="0">
                <a:solidFill>
                  <a:schemeClr val="bg1"/>
                </a:solidFill>
              </a:rPr>
              <a:t>Aide</a:t>
            </a:r>
          </a:p>
          <a:p>
            <a:r>
              <a:rPr lang="fr-FR" dirty="0"/>
              <a:t>Pour chaque fiche action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Nom de l’action*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Objectif(s) porté(s) pour le projet/action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Quartier/Secteur concerné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Description de l’action (éventuellement détail des sous-actions)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Coût total HT / Nature des dépenses** (investissement ou fonctionnement)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[NOUVEAUTÉ] </a:t>
            </a:r>
            <a:r>
              <a:rPr lang="fr-FR" dirty="0"/>
              <a:t>Indicateur(s) de suivi de l’action (cf. tableau exemples fournit par MGP)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[NOUVEAUTÉ] </a:t>
            </a:r>
            <a:r>
              <a:rPr lang="fr-FR" dirty="0"/>
              <a:t>Plan de communication de l’action (cf. tableau exemples fournit par MGP)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0895490-A7D8-61A6-E996-120452EA20B1}"/>
              </a:ext>
            </a:extLst>
          </p:cNvPr>
          <p:cNvSpPr txBox="1"/>
          <p:nvPr/>
        </p:nvSpPr>
        <p:spPr>
          <a:xfrm>
            <a:off x="4079390" y="5793212"/>
            <a:ext cx="40332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>
                <a:solidFill>
                  <a:srgbClr val="FF0000"/>
                </a:solidFill>
              </a:rPr>
              <a:t>1 slide par action</a:t>
            </a:r>
          </a:p>
          <a:p>
            <a:pPr algn="ctr"/>
            <a:r>
              <a:rPr lang="fr-FR" sz="1400" b="1">
                <a:solidFill>
                  <a:srgbClr val="FF0000"/>
                </a:solidFill>
              </a:rPr>
              <a:t>Ne pas hésiter à illustrer par des photos, cartes, etc.</a:t>
            </a:r>
          </a:p>
        </p:txBody>
      </p:sp>
      <p:sp>
        <p:nvSpPr>
          <p:cNvPr id="10" name="TextBox 8">
            <a:extLst>
              <a:ext uri="{FF2B5EF4-FFF2-40B4-BE49-F238E27FC236}">
                <a16:creationId xmlns:a16="http://schemas.microsoft.com/office/drawing/2014/main" id="{45AA4688-BAF4-FE22-9E1F-816992025550}"/>
              </a:ext>
            </a:extLst>
          </p:cNvPr>
          <p:cNvSpPr txBox="1"/>
          <p:nvPr/>
        </p:nvSpPr>
        <p:spPr>
          <a:xfrm>
            <a:off x="270300" y="188034"/>
            <a:ext cx="8782260" cy="3847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fr-FR" sz="2500" b="1" i="1" dirty="0">
                <a:solidFill>
                  <a:srgbClr val="9B3C4B"/>
                </a:solidFill>
                <a:latin typeface="Poppins Bold"/>
                <a:ea typeface="Poppins Bold"/>
                <a:cs typeface="Poppins Bold"/>
                <a:sym typeface="Poppins Bold"/>
              </a:rPr>
              <a:t>Action n°1 : </a:t>
            </a:r>
          </a:p>
        </p:txBody>
      </p:sp>
    </p:spTree>
    <p:extLst>
      <p:ext uri="{BB962C8B-B14F-4D97-AF65-F5344CB8AC3E}">
        <p14:creationId xmlns:p14="http://schemas.microsoft.com/office/powerpoint/2010/main" val="6505398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5f5d272-a6ce-468f-a22d-2b3c4fbda1e3" xsi:nil="true"/>
    <lcf76f155ced4ddcb4097134ff3c332f xmlns="8fdb9781-489e-4524-a0f7-4c84087cad54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7116C6D4E454499E09C1F04946E47E" ma:contentTypeVersion="20" ma:contentTypeDescription="Crée un document." ma:contentTypeScope="" ma:versionID="b842810f919705047ca3210c6074309f">
  <xsd:schema xmlns:xsd="http://www.w3.org/2001/XMLSchema" xmlns:xs="http://www.w3.org/2001/XMLSchema" xmlns:p="http://schemas.microsoft.com/office/2006/metadata/properties" xmlns:ns1="http://schemas.microsoft.com/sharepoint/v3" xmlns:ns2="8fdb9781-489e-4524-a0f7-4c84087cad54" xmlns:ns3="15f5d272-a6ce-468f-a22d-2b3c4fbda1e3" targetNamespace="http://schemas.microsoft.com/office/2006/metadata/properties" ma:root="true" ma:fieldsID="4950a87270a1b7381a2874faede3e42b" ns1:_="" ns2:_="" ns3:_="">
    <xsd:import namespace="http://schemas.microsoft.com/sharepoint/v3"/>
    <xsd:import namespace="8fdb9781-489e-4524-a0f7-4c84087cad54"/>
    <xsd:import namespace="15f5d272-a6ce-468f-a22d-2b3c4fbda1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AutoTag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Propriétés de la stratégie de conformité unifiée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Action d’interface utilisateur de la stratégie de conformité unifié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db9781-489e-4524-a0f7-4c84087cad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alises d’images" ma:readOnly="false" ma:fieldId="{5cf76f15-5ced-4ddc-b409-7134ff3c332f}" ma:taxonomyMulti="true" ma:sspId="a6d23c22-2da9-47d7-a506-1ec888fad5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f5d272-a6ce-468f-a22d-2b3c4fbda1e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c9841bf7-cf1f-4181-ae17-8637ae78be38}" ma:internalName="TaxCatchAll" ma:showField="CatchAllData" ma:web="15f5d272-a6ce-468f-a22d-2b3c4fbda1e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3876A3-89D0-4298-97E5-C60389528BF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662368-8C8B-44A2-8FFB-D8574780BF06}">
  <ds:schemaRefs>
    <ds:schemaRef ds:uri="http://purl.org/dc/dcmitype/"/>
    <ds:schemaRef ds:uri="http://purl.org/dc/terms/"/>
    <ds:schemaRef ds:uri="http://purl.org/dc/elements/1.1/"/>
    <ds:schemaRef ds:uri="15f5d272-a6ce-468f-a22d-2b3c4fbda1e3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fd3f385b-b32c-42e7-bb94-24a840f6edbb"/>
  </ds:schemaRefs>
</ds:datastoreItem>
</file>

<file path=customXml/itemProps3.xml><?xml version="1.0" encoding="utf-8"?>
<ds:datastoreItem xmlns:ds="http://schemas.openxmlformats.org/officeDocument/2006/customXml" ds:itemID="{5009DCBF-0E5C-46EF-AE4E-22E5BEDC4907}"/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715</Words>
  <Application>Microsoft Office PowerPoint</Application>
  <PresentationFormat>Grand écran</PresentationFormat>
  <Paragraphs>99</Paragraphs>
  <Slides>11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Poppins Bold</vt:lpstr>
      <vt:lpstr>Poppins Light</vt:lpstr>
      <vt:lpstr>Poppins Light Bold</vt:lpstr>
      <vt:lpstr>Poppins Medium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Ophélie Debono-Quatrain</dc:creator>
  <cp:lastModifiedBy>Ophélie Debono-Quatrain</cp:lastModifiedBy>
  <cp:revision>127</cp:revision>
  <dcterms:created xsi:type="dcterms:W3CDTF">2024-12-18T12:44:15Z</dcterms:created>
  <dcterms:modified xsi:type="dcterms:W3CDTF">2025-12-01T14:18:18Z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0x010100EF7116C6D4E454499E09C1F04946E47E</vt:lpwstr>
  </property>
  <property fmtid="{D5CDD505-2E9C-101B-9397-08002B2CF9AE}" pid="3" name="MediaServiceImageTags">
    <vt:lpwstr/>
  </property>
</Properties>
</file>