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65" r:id="rId5"/>
    <p:sldId id="607" r:id="rId6"/>
    <p:sldId id="626" r:id="rId7"/>
    <p:sldId id="623" r:id="rId8"/>
    <p:sldId id="606" r:id="rId9"/>
    <p:sldId id="617" r:id="rId10"/>
    <p:sldId id="619" r:id="rId11"/>
    <p:sldId id="618" r:id="rId12"/>
    <p:sldId id="624" r:id="rId13"/>
    <p:sldId id="625" r:id="rId14"/>
    <p:sldId id="620" r:id="rId15"/>
    <p:sldId id="621" r:id="rId16"/>
    <p:sldId id="615" r:id="rId17"/>
  </p:sldIdLst>
  <p:sldSz cx="12192000" cy="6858000"/>
  <p:notesSz cx="6797675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4DD2BB-047F-A70B-51EE-63B1674C12BB}" name="Armelle Serrano" initials="AS" userId="S::armelle.serrano@metropolegrandparis.fr::9a50b539-601d-45bb-9fe9-59433adc990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çois Arlandis" initials="FA" lastIdx="1" clrIdx="0">
    <p:extLst>
      <p:ext uri="{19B8F6BF-5375-455C-9EA6-DF929625EA0E}">
        <p15:presenceInfo xmlns:p15="http://schemas.microsoft.com/office/powerpoint/2012/main" userId="S::francois.arlandis@metropolegrandparis.fr::ab205c38-ae65-4fa0-99e4-2e285f550034" providerId="AD"/>
      </p:ext>
    </p:extLst>
  </p:cmAuthor>
  <p:cmAuthor id="2" name="David Monteau" initials="DM" lastIdx="2" clrIdx="1">
    <p:extLst>
      <p:ext uri="{19B8F6BF-5375-455C-9EA6-DF929625EA0E}">
        <p15:presenceInfo xmlns:p15="http://schemas.microsoft.com/office/powerpoint/2012/main" userId="S::david.monteau@metropolegrandparis.fr::e83121cd-8110-4d99-9291-4e3a8b4d5f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9E"/>
    <a:srgbClr val="D8EEC0"/>
    <a:srgbClr val="FFFFCC"/>
    <a:srgbClr val="004F9E"/>
    <a:srgbClr val="CCCCCC"/>
    <a:srgbClr val="E72E2F"/>
    <a:srgbClr val="9C9E9F"/>
    <a:srgbClr val="942A81"/>
    <a:srgbClr val="18B1A8"/>
    <a:srgbClr val="1B9A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8701F8-9FDB-4261-1642-C1241CFBC746}" v="23" dt="2026-06-09T13:23:03.157"/>
    <p1510:client id="{F1584910-741E-48D5-A888-F5A0DE63D0E6}" v="34" dt="2026-06-09T13:24:24.4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oy Lafaye" userId="S::eloy.lafaye@metropolegrandparis.fr::5529d8ba-9b6a-4e7d-9be7-8cef3e8fedee" providerId="AD" clId="Web-{698701F8-9FDB-4261-1642-C1241CFBC746}"/>
    <pc:docChg chg="modSld">
      <pc:chgData name="Eloy Lafaye" userId="S::eloy.lafaye@metropolegrandparis.fr::5529d8ba-9b6a-4e7d-9be7-8cef3e8fedee" providerId="AD" clId="Web-{698701F8-9FDB-4261-1642-C1241CFBC746}" dt="2026-06-09T13:23:03.157" v="22"/>
      <pc:docMkLst>
        <pc:docMk/>
      </pc:docMkLst>
      <pc:sldChg chg="modSp">
        <pc:chgData name="Eloy Lafaye" userId="S::eloy.lafaye@metropolegrandparis.fr::5529d8ba-9b6a-4e7d-9be7-8cef3e8fedee" providerId="AD" clId="Web-{698701F8-9FDB-4261-1642-C1241CFBC746}" dt="2026-06-09T13:20:37.905" v="10" actId="20577"/>
        <pc:sldMkLst>
          <pc:docMk/>
          <pc:sldMk cId="1936380679" sldId="607"/>
        </pc:sldMkLst>
        <pc:spChg chg="mod">
          <ac:chgData name="Eloy Lafaye" userId="S::eloy.lafaye@metropolegrandparis.fr::5529d8ba-9b6a-4e7d-9be7-8cef3e8fedee" providerId="AD" clId="Web-{698701F8-9FDB-4261-1642-C1241CFBC746}" dt="2026-06-09T13:20:29.684" v="6" actId="20577"/>
          <ac:spMkLst>
            <pc:docMk/>
            <pc:sldMk cId="1936380679" sldId="607"/>
            <ac:spMk id="5" creationId="{EAEB73C5-C0F6-4AB4-FDBD-101034DBBA1F}"/>
          </ac:spMkLst>
        </pc:spChg>
        <pc:spChg chg="mod">
          <ac:chgData name="Eloy Lafaye" userId="S::eloy.lafaye@metropolegrandparis.fr::5529d8ba-9b6a-4e7d-9be7-8cef3e8fedee" providerId="AD" clId="Web-{698701F8-9FDB-4261-1642-C1241CFBC746}" dt="2026-06-09T13:20:37.905" v="10" actId="20577"/>
          <ac:spMkLst>
            <pc:docMk/>
            <pc:sldMk cId="1936380679" sldId="607"/>
            <ac:spMk id="16" creationId="{2AC2DCDC-A444-490E-9517-852C2ED68823}"/>
          </ac:spMkLst>
        </pc:spChg>
        <pc:spChg chg="mod">
          <ac:chgData name="Eloy Lafaye" userId="S::eloy.lafaye@metropolegrandparis.fr::5529d8ba-9b6a-4e7d-9be7-8cef3e8fedee" providerId="AD" clId="Web-{698701F8-9FDB-4261-1642-C1241CFBC746}" dt="2026-06-09T13:20:24.887" v="5" actId="20577"/>
          <ac:spMkLst>
            <pc:docMk/>
            <pc:sldMk cId="1936380679" sldId="607"/>
            <ac:spMk id="18" creationId="{DBE2FCB1-9A6D-4E76-B769-8DA396119DC0}"/>
          </ac:spMkLst>
        </pc:spChg>
      </pc:sldChg>
      <pc:sldChg chg="addSp delSp modSp">
        <pc:chgData name="Eloy Lafaye" userId="S::eloy.lafaye@metropolegrandparis.fr::5529d8ba-9b6a-4e7d-9be7-8cef3e8fedee" providerId="AD" clId="Web-{698701F8-9FDB-4261-1642-C1241CFBC746}" dt="2026-06-09T13:23:03.157" v="22"/>
        <pc:sldMkLst>
          <pc:docMk/>
          <pc:sldMk cId="3834866088" sldId="623"/>
        </pc:sldMkLst>
        <pc:spChg chg="mod">
          <ac:chgData name="Eloy Lafaye" userId="S::eloy.lafaye@metropolegrandparis.fr::5529d8ba-9b6a-4e7d-9be7-8cef3e8fedee" providerId="AD" clId="Web-{698701F8-9FDB-4261-1642-C1241CFBC746}" dt="2026-06-09T13:21:06.904" v="19" actId="20577"/>
          <ac:spMkLst>
            <pc:docMk/>
            <pc:sldMk cId="3834866088" sldId="623"/>
            <ac:spMk id="7" creationId="{BCCE21BC-F679-4377-A360-18D45FD74CAF}"/>
          </ac:spMkLst>
        </pc:spChg>
        <pc:spChg chg="add del mod">
          <ac:chgData name="Eloy Lafaye" userId="S::eloy.lafaye@metropolegrandparis.fr::5529d8ba-9b6a-4e7d-9be7-8cef3e8fedee" providerId="AD" clId="Web-{698701F8-9FDB-4261-1642-C1241CFBC746}" dt="2026-06-09T13:23:03.157" v="22"/>
          <ac:spMkLst>
            <pc:docMk/>
            <pc:sldMk cId="3834866088" sldId="623"/>
            <ac:spMk id="20" creationId="{A2D19DE3-1658-1BF9-E88B-334FA400BF04}"/>
          </ac:spMkLst>
        </pc:spChg>
      </pc:sldChg>
    </pc:docChg>
  </pc:docChgLst>
  <pc:docChgLst>
    <pc:chgData name="Eloy Lafaye" userId="5529d8ba-9b6a-4e7d-9be7-8cef3e8fedee" providerId="ADAL" clId="{EDB7C4FA-92E7-4992-9340-6C2DD8625464}"/>
    <pc:docChg chg="undo custSel modSld">
      <pc:chgData name="Eloy Lafaye" userId="5529d8ba-9b6a-4e7d-9be7-8cef3e8fedee" providerId="ADAL" clId="{EDB7C4FA-92E7-4992-9340-6C2DD8625464}" dt="2026-06-09T13:24:24.453" v="34" actId="1076"/>
      <pc:docMkLst>
        <pc:docMk/>
      </pc:docMkLst>
      <pc:sldChg chg="addSp modSp mod">
        <pc:chgData name="Eloy Lafaye" userId="5529d8ba-9b6a-4e7d-9be7-8cef3e8fedee" providerId="ADAL" clId="{EDB7C4FA-92E7-4992-9340-6C2DD8625464}" dt="2026-06-09T13:24:24.453" v="34" actId="1076"/>
        <pc:sldMkLst>
          <pc:docMk/>
          <pc:sldMk cId="642795815" sldId="265"/>
        </pc:sldMkLst>
        <pc:picChg chg="add mod">
          <ac:chgData name="Eloy Lafaye" userId="5529d8ba-9b6a-4e7d-9be7-8cef3e8fedee" providerId="ADAL" clId="{EDB7C4FA-92E7-4992-9340-6C2DD8625464}" dt="2026-06-09T13:24:24.453" v="34" actId="1076"/>
          <ac:picMkLst>
            <pc:docMk/>
            <pc:sldMk cId="642795815" sldId="265"/>
            <ac:picMk id="5" creationId="{AC0363B5-7B69-0011-8E3E-0509A9657B12}"/>
          </ac:picMkLst>
        </pc:picChg>
      </pc:sldChg>
      <pc:sldChg chg="modSp mod">
        <pc:chgData name="Eloy Lafaye" userId="5529d8ba-9b6a-4e7d-9be7-8cef3e8fedee" providerId="ADAL" clId="{EDB7C4FA-92E7-4992-9340-6C2DD8625464}" dt="2026-06-09T13:23:52.942" v="27" actId="20577"/>
        <pc:sldMkLst>
          <pc:docMk/>
          <pc:sldMk cId="3834866088" sldId="623"/>
        </pc:sldMkLst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4" creationId="{E8EB6F89-72A8-4599-B34A-D7548B0E8B23}"/>
          </ac:spMkLst>
        </pc:spChg>
        <pc:spChg chg="mod">
          <ac:chgData name="Eloy Lafaye" userId="5529d8ba-9b6a-4e7d-9be7-8cef3e8fedee" providerId="ADAL" clId="{EDB7C4FA-92E7-4992-9340-6C2DD8625464}" dt="2026-06-09T13:23:52.942" v="27" actId="20577"/>
          <ac:spMkLst>
            <pc:docMk/>
            <pc:sldMk cId="3834866088" sldId="623"/>
            <ac:spMk id="7" creationId="{BCCE21BC-F679-4377-A360-18D45FD74CAF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9" creationId="{323EB992-BE14-4E94-9184-4D5E17030B59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10" creationId="{362E421C-E212-4CF9-BD25-FA51E02FB74F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11" creationId="{68CE9212-9FBD-40EC-9B39-57C0A61A23F3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12" creationId="{B24A834E-7F2A-40AE-9F18-14FF635DB201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13" creationId="{818752A5-9F7E-4284-8CA3-526164688C6C}"/>
          </ac:spMkLst>
        </pc:spChg>
        <pc:spChg chg="mod">
          <ac:chgData name="Eloy Lafaye" userId="5529d8ba-9b6a-4e7d-9be7-8cef3e8fedee" providerId="ADAL" clId="{EDB7C4FA-92E7-4992-9340-6C2DD8625464}" dt="2026-06-09T13:23:35.595" v="20" actId="1036"/>
          <ac:spMkLst>
            <pc:docMk/>
            <pc:sldMk cId="3834866088" sldId="623"/>
            <ac:spMk id="14" creationId="{68EE2113-F3CC-4E53-936F-3EA2DDBAA4AF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15" creationId="{D90EB1E5-65F7-4A9A-A732-6666A7662C6A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16" creationId="{FE9F3F0C-C541-4DF7-8397-9E9996EC4760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17" creationId="{2B0CC7F3-1899-4776-B964-C4F3821B31BD}"/>
          </ac:spMkLst>
        </pc:spChg>
        <pc:spChg chg="mod">
          <ac:chgData name="Eloy Lafaye" userId="5529d8ba-9b6a-4e7d-9be7-8cef3e8fedee" providerId="ADAL" clId="{EDB7C4FA-92E7-4992-9340-6C2DD8625464}" dt="2026-06-09T13:23:36.931" v="26" actId="1035"/>
          <ac:spMkLst>
            <pc:docMk/>
            <pc:sldMk cId="3834866088" sldId="623"/>
            <ac:spMk id="20" creationId="{A2D19DE3-1658-1BF9-E88B-334FA400BF0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A9CF2BE-21EA-46F8-850D-F30B868963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1F65E37-C673-FBFE-2EF3-497E57B761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D6811-E392-4BC1-9614-BA991B536F28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22D270-DA78-EEFE-A772-52135B520B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9FB58DE-9498-BBCD-84C4-CB8DD33009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15A542-E34F-465C-9C5E-1D3EC7DBB77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44718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717C9-BBAA-413F-9A28-29515851913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F69B7-7624-451E-B081-B30AF9FE742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9086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1710994"/>
            <a:ext cx="12192000" cy="5147006"/>
          </a:xfrm>
          <a:prstGeom prst="rect">
            <a:avLst/>
          </a:prstGeom>
          <a:solidFill>
            <a:srgbClr val="005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1" name="Titre 2"/>
          <p:cNvSpPr>
            <a:spLocks noGrp="1"/>
          </p:cNvSpPr>
          <p:nvPr>
            <p:ph type="title" hasCustomPrompt="1"/>
          </p:nvPr>
        </p:nvSpPr>
        <p:spPr>
          <a:xfrm>
            <a:off x="4001669" y="2613060"/>
            <a:ext cx="6720000" cy="1734697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Page de garde</a:t>
            </a:r>
            <a:br>
              <a:rPr lang="fr-FR"/>
            </a:br>
            <a:r>
              <a:rPr lang="fr-FR"/>
              <a:t>Calibri corps 36 pt</a:t>
            </a:r>
            <a:br>
              <a:rPr lang="fr-FR"/>
            </a:br>
            <a:r>
              <a:rPr lang="fr-FR"/>
              <a:t>sur 1,2 ou 3 lignes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4001669" y="4382620"/>
            <a:ext cx="6720000" cy="307777"/>
          </a:xfrm>
        </p:spPr>
        <p:txBody>
          <a:bodyPr lIns="0" rIns="0"/>
          <a:lstStyle>
            <a:lvl1pPr>
              <a:defRPr sz="14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sous-titre en </a:t>
            </a:r>
            <a:r>
              <a:rPr lang="fr-FR" err="1"/>
              <a:t>arial</a:t>
            </a:r>
            <a:r>
              <a:rPr lang="fr-FR"/>
              <a:t> capital corps 14 pt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001670" y="1638067"/>
            <a:ext cx="8190329" cy="112197"/>
          </a:xfrm>
          <a:prstGeom prst="rect">
            <a:avLst/>
          </a:prstGeom>
          <a:solidFill>
            <a:srgbClr val="DA0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B35D62-2813-4D06-8672-D1D2E7754D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0648"/>
            <a:ext cx="2352135" cy="95004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F1BCB14-12B0-79E1-41A5-FB0509E284B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71" t="-2881"/>
          <a:stretch/>
        </p:blipFill>
        <p:spPr bwMode="auto">
          <a:xfrm>
            <a:off x="3162382" y="90424"/>
            <a:ext cx="3073096" cy="136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767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s-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 hasCustomPrompt="1"/>
          </p:nvPr>
        </p:nvSpPr>
        <p:spPr>
          <a:xfrm>
            <a:off x="912000" y="792656"/>
            <a:ext cx="5934492" cy="848300"/>
          </a:xfrm>
        </p:spPr>
        <p:txBody>
          <a:bodyPr wrap="none" lIns="72000" tIns="36000" rIns="72000" bIns="36000">
            <a:spAutoFit/>
          </a:bodyPr>
          <a:lstStyle>
            <a:lvl1pPr algn="l">
              <a:defRPr lang="fr-FR"/>
            </a:lvl1pPr>
          </a:lstStyle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912001" y="2267872"/>
            <a:ext cx="3946337" cy="3416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800" b="1" kern="1200" dirty="0">
                <a:solidFill>
                  <a:srgbClr val="00519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1800" b="1"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  <a:r>
              <a:rPr lang="fr-FR" sz="1800" b="1" baseline="0">
                <a:latin typeface="Arial" panose="020B0604020202020204" pitchFamily="34" charset="0"/>
                <a:cs typeface="Arial" panose="020B0604020202020204" pitchFamily="34" charset="0"/>
              </a:rPr>
              <a:t> en Arial </a:t>
            </a:r>
            <a:r>
              <a:rPr lang="fr-FR" sz="1800" b="1" baseline="0" err="1">
                <a:latin typeface="Arial" panose="020B0604020202020204" pitchFamily="34" charset="0"/>
                <a:cs typeface="Arial" panose="020B0604020202020204" pitchFamily="34" charset="0"/>
              </a:rPr>
              <a:t>bold</a:t>
            </a:r>
            <a:r>
              <a:rPr lang="fr-FR" sz="1800" b="1" baseline="0">
                <a:latin typeface="Arial" panose="020B0604020202020204" pitchFamily="34" charset="0"/>
                <a:cs typeface="Arial" panose="020B0604020202020204" pitchFamily="34" charset="0"/>
              </a:rPr>
              <a:t> corps 18pt</a:t>
            </a:r>
            <a:endParaRPr lang="fr-FR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>
          <a:xfrm>
            <a:off x="912000" y="2772000"/>
            <a:ext cx="10752000" cy="707886"/>
          </a:xfrm>
        </p:spPr>
        <p:txBody>
          <a:bodyPr/>
          <a:lstStyle>
            <a:lvl1pPr>
              <a:defRPr/>
            </a:lvl1pPr>
            <a:lvl2pPr marL="540000" indent="-216000">
              <a:buClr>
                <a:srgbClr val="00519E"/>
              </a:buClr>
              <a:buFont typeface="Arial" panose="020B0604020202020204" pitchFamily="34" charset="0"/>
              <a:buChar char="●"/>
              <a:defRPr/>
            </a:lvl2pPr>
          </a:lstStyle>
          <a:p>
            <a:pPr lvl="0"/>
            <a:r>
              <a:rPr lang="fr-FR"/>
              <a:t>Corps 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texte en Arial </a:t>
            </a:r>
            <a:r>
              <a:rPr lang="fr-FR" sz="1600" b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16pt</a:t>
            </a:r>
            <a:endParaRPr lang="fr-FR"/>
          </a:p>
          <a:p>
            <a:pPr lvl="1"/>
            <a:r>
              <a:rPr lang="fr-FR"/>
              <a:t>Deuxième niveau de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E9A009-1532-494A-9312-C61D8C24DE8C}"/>
              </a:ext>
            </a:extLst>
          </p:cNvPr>
          <p:cNvSpPr/>
          <p:nvPr userDrawn="1"/>
        </p:nvSpPr>
        <p:spPr>
          <a:xfrm>
            <a:off x="1199456" y="4509120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36CB90-95E5-46BF-9AE8-77B23A7106A6}"/>
              </a:ext>
            </a:extLst>
          </p:cNvPr>
          <p:cNvSpPr/>
          <p:nvPr userDrawn="1"/>
        </p:nvSpPr>
        <p:spPr>
          <a:xfrm>
            <a:off x="263352" y="5657773"/>
            <a:ext cx="2232248" cy="1057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D449892-E8A5-45E5-A859-B7F0A07A06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8" y="5805264"/>
            <a:ext cx="2352135" cy="95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89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63A1643-CBC4-4D21-B5A5-FF468FFB9095}"/>
              </a:ext>
            </a:extLst>
          </p:cNvPr>
          <p:cNvSpPr/>
          <p:nvPr userDrawn="1"/>
        </p:nvSpPr>
        <p:spPr>
          <a:xfrm>
            <a:off x="312701" y="5886422"/>
            <a:ext cx="2160237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D0CDA-A353-4F7D-941C-CDAE60489B99}" type="datetime1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 hasCustomPrompt="1"/>
          </p:nvPr>
        </p:nvSpPr>
        <p:spPr>
          <a:xfrm>
            <a:off x="912000" y="792656"/>
            <a:ext cx="5934492" cy="848300"/>
          </a:xfrm>
        </p:spPr>
        <p:txBody>
          <a:bodyPr wrap="none" lIns="72000" tIns="36000" rIns="72000" bIns="36000">
            <a:spAutoFit/>
          </a:bodyPr>
          <a:lstStyle>
            <a:lvl1pPr algn="l">
              <a:defRPr lang="fr-FR"/>
            </a:lvl1pPr>
          </a:lstStyle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>
          <a:xfrm>
            <a:off x="912000" y="2772001"/>
            <a:ext cx="4799957" cy="307777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defRPr sz="1400" b="0" strike="noStrike" baseline="0"/>
            </a:lvl1pPr>
          </a:lstStyle>
          <a:p>
            <a:pPr lvl="0"/>
            <a:r>
              <a:rPr lang="fr-FR"/>
              <a:t>Corps du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6096000" y="2204864"/>
            <a:ext cx="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pour une image  7"/>
          <p:cNvSpPr>
            <a:spLocks noGrp="1"/>
          </p:cNvSpPr>
          <p:nvPr>
            <p:ph type="pic" sz="quarter" idx="14"/>
          </p:nvPr>
        </p:nvSpPr>
        <p:spPr>
          <a:xfrm>
            <a:off x="6480043" y="2420888"/>
            <a:ext cx="5087541" cy="3312368"/>
          </a:xfrm>
          <a:solidFill>
            <a:schemeClr val="bg1">
              <a:lumMod val="95000"/>
            </a:schemeClr>
          </a:solidFill>
        </p:spPr>
        <p:txBody>
          <a:bodyPr wrap="none" anchor="ctr">
            <a:noAutofit/>
          </a:bodyPr>
          <a:lstStyle>
            <a:lvl1pPr algn="ctr">
              <a:defRPr/>
            </a:lvl1pPr>
          </a:lstStyle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6C0ED5D-0D2B-4AC0-B41F-0772AFD840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99" y="5764832"/>
            <a:ext cx="2352135" cy="95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4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" t="11280" r="5162" b="11218"/>
          <a:stretch/>
        </p:blipFill>
        <p:spPr>
          <a:xfrm>
            <a:off x="297296" y="6002320"/>
            <a:ext cx="2150429" cy="684228"/>
          </a:xfrm>
          <a:prstGeom prst="rect">
            <a:avLst/>
          </a:prstGeom>
        </p:spPr>
      </p:pic>
      <p:cxnSp>
        <p:nvCxnSpPr>
          <p:cNvPr id="6" name="Connecteur droit 5"/>
          <p:cNvCxnSpPr/>
          <p:nvPr userDrawn="1"/>
        </p:nvCxnSpPr>
        <p:spPr>
          <a:xfrm>
            <a:off x="2620453" y="6471533"/>
            <a:ext cx="9223993" cy="0"/>
          </a:xfrm>
          <a:prstGeom prst="line">
            <a:avLst/>
          </a:prstGeom>
          <a:ln>
            <a:solidFill>
              <a:srgbClr val="0051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e la date 21"/>
          <p:cNvSpPr>
            <a:spLocks noGrp="1"/>
          </p:cNvSpPr>
          <p:nvPr>
            <p:ph type="dt" sz="half" idx="2"/>
          </p:nvPr>
        </p:nvSpPr>
        <p:spPr>
          <a:xfrm>
            <a:off x="5835228" y="6519061"/>
            <a:ext cx="521544" cy="180425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>
            <a:lvl1pPr algn="ctr">
              <a:defRPr sz="700">
                <a:solidFill>
                  <a:srgbClr val="0051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D78453-4368-4F1B-B1C5-054EF59189FD}" type="datetime1">
              <a:rPr lang="fr-FR" smtClean="0"/>
              <a:pPr/>
              <a:t>09/06/2026</a:t>
            </a:fld>
            <a:endParaRPr lang="fr-FR"/>
          </a:p>
        </p:txBody>
      </p:sp>
      <p:sp>
        <p:nvSpPr>
          <p:cNvPr id="10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11373681" y="6534449"/>
            <a:ext cx="470765" cy="180425"/>
          </a:xfrm>
          <a:prstGeom prst="rect">
            <a:avLst/>
          </a:prstGeom>
        </p:spPr>
        <p:txBody>
          <a:bodyPr vert="horz" wrap="none" lIns="36000" tIns="36000" rIns="0" bIns="36000" rtlCol="0" anchor="ctr">
            <a:spAutoFit/>
          </a:bodyPr>
          <a:lstStyle>
            <a:lvl1pPr algn="r">
              <a:defRPr lang="fr-FR" sz="700" smtClean="0">
                <a:solidFill>
                  <a:srgbClr val="0051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12000" y="792656"/>
            <a:ext cx="5934492" cy="848300"/>
          </a:xfrm>
          <a:prstGeom prst="rect">
            <a:avLst/>
          </a:prstGeom>
        </p:spPr>
        <p:txBody>
          <a:bodyPr wrap="none" lIns="72000" tIns="36000" rIns="72000" bIns="36000">
            <a:spAutoFit/>
          </a:bodyPr>
          <a:lstStyle/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idx="1"/>
          </p:nvPr>
        </p:nvSpPr>
        <p:spPr>
          <a:xfrm>
            <a:off x="912000" y="2780928"/>
            <a:ext cx="10752000" cy="707886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fr-FR"/>
              <a:t>Corps 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texte en Arial </a:t>
            </a:r>
            <a:r>
              <a:rPr lang="fr-FR" sz="1600" b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16pt </a:t>
            </a:r>
            <a:endParaRPr lang="fr-FR"/>
          </a:p>
          <a:p>
            <a:pPr lvl="1"/>
            <a:r>
              <a:rPr lang="fr-FR"/>
              <a:t>Deuxième niveau de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</p:spTree>
    <p:extLst>
      <p:ext uri="{BB962C8B-B14F-4D97-AF65-F5344CB8AC3E}">
        <p14:creationId xmlns:p14="http://schemas.microsoft.com/office/powerpoint/2010/main" val="409224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5" r:id="rId2"/>
    <p:sldLayoutId id="2147483656" r:id="rId3"/>
  </p:sldLayoutIdLst>
  <p:hf hdr="0" ftr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fr-FR" sz="2800" kern="1200" dirty="0" smtClean="0">
          <a:solidFill>
            <a:srgbClr val="00519E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fr-FR" sz="1600" b="0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marL="540000" indent="-216000" algn="l" defTabSz="914400" rtl="0" eaLnBrk="1" latinLnBrk="0" hangingPunct="1">
        <a:spcBef>
          <a:spcPts val="1200"/>
        </a:spcBef>
        <a:buClr>
          <a:srgbClr val="00519E"/>
        </a:buClr>
        <a:buFont typeface="Arial" panose="020B0604020202020204" pitchFamily="34" charset="0"/>
        <a:buChar char="●"/>
        <a:defRPr lang="fr-FR" sz="1400" b="0" kern="1200" baseline="0" dirty="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tiers-lieux@metropolegrandparis.f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3500" y="2132856"/>
            <a:ext cx="10435167" cy="4012243"/>
          </a:xfrm>
        </p:spPr>
        <p:txBody>
          <a:bodyPr wrap="square" lIns="0" tIns="36000" rIns="0" bIns="36000" anchor="t">
            <a:spAutoFit/>
          </a:bodyPr>
          <a:lstStyle/>
          <a:p>
            <a:br>
              <a:rPr lang="fr-FR"/>
            </a:br>
            <a:br>
              <a:rPr lang="fr-FR"/>
            </a:br>
            <a:r>
              <a:rPr lang="fr-FR" b="1"/>
              <a:t>Fonds « Innover dans la Ville » - Lieu innovant</a:t>
            </a:r>
            <a:br>
              <a:rPr lang="fr-FR" b="1"/>
            </a:br>
            <a:r>
              <a:rPr lang="fr-FR" b="1"/>
              <a:t> Bilan du projet</a:t>
            </a:r>
            <a:br>
              <a:rPr lang="fr-FR" b="1"/>
            </a:br>
            <a:r>
              <a:rPr lang="fr-FR" b="1"/>
              <a:t> 				</a:t>
            </a:r>
            <a:r>
              <a:rPr lang="fr-FR" sz="3200"/>
              <a:t>- Collectivité / association</a:t>
            </a:r>
            <a:br>
              <a:rPr lang="fr-FR" sz="3200"/>
            </a:br>
            <a:r>
              <a:rPr lang="fr-FR" sz="3200"/>
              <a:t> 				    - Nom du projet </a:t>
            </a:r>
            <a:br>
              <a:rPr lang="fr-FR" b="1"/>
            </a:br>
            <a:br>
              <a:rPr lang="fr-FR" sz="2200" i="1"/>
            </a:br>
            <a:endParaRPr lang="fr-FR" sz="2200" i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1C8E8-AB72-6D4C-402F-2A86ABB9D9C6}"/>
              </a:ext>
            </a:extLst>
          </p:cNvPr>
          <p:cNvSpPr/>
          <p:nvPr/>
        </p:nvSpPr>
        <p:spPr>
          <a:xfrm>
            <a:off x="3313451" y="330460"/>
            <a:ext cx="3605196" cy="956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C0363B5-7B69-0011-8E3E-0509A9657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134" y="296448"/>
            <a:ext cx="2670630" cy="83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95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C486684-73D3-CFCC-15C7-F580985C5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D0507C9-4E8C-38B7-CF46-AFECE1BB0E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du plan de financement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Détails des estimations des coûts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Hypothèses mobilisées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Co-financements recherchés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48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Evaluation de la pertinence et de l’efficacité de la solution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D7D5C369-D481-9C52-9D29-F6462E6D473A}"/>
              </a:ext>
            </a:extLst>
          </p:cNvPr>
          <p:cNvSpPr txBox="1">
            <a:spLocks/>
          </p:cNvSpPr>
          <p:nvPr/>
        </p:nvSpPr>
        <p:spPr>
          <a:xfrm>
            <a:off x="5835228" y="6519061"/>
            <a:ext cx="521544" cy="180425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>
            <a:defPPr>
              <a:defRPr lang="fr-FR"/>
            </a:defPPr>
            <a:lvl1pPr marL="0" algn="ctr" defTabSz="914400" rtl="0" eaLnBrk="1" latinLnBrk="0" hangingPunct="1">
              <a:defRPr sz="700" kern="1200">
                <a:solidFill>
                  <a:srgbClr val="00519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BE68B9-11C7-4EE5-B365-FED7D5113C14}" type="datetime1">
              <a:rPr lang="fr-FR" smtClean="0"/>
              <a:pPr/>
              <a:t>09/06/2026</a:t>
            </a:fld>
            <a:endParaRPr lang="fr-FR"/>
          </a:p>
        </p:txBody>
      </p:sp>
      <p:sp>
        <p:nvSpPr>
          <p:cNvPr id="7" name="Espace réservé du numéro de diapositive 2">
            <a:extLst>
              <a:ext uri="{FF2B5EF4-FFF2-40B4-BE49-F238E27FC236}">
                <a16:creationId xmlns:a16="http://schemas.microsoft.com/office/drawing/2014/main" id="{9129BB3F-C089-360B-5F8A-DC00AEF278A2}"/>
              </a:ext>
            </a:extLst>
          </p:cNvPr>
          <p:cNvSpPr txBox="1">
            <a:spLocks/>
          </p:cNvSpPr>
          <p:nvPr/>
        </p:nvSpPr>
        <p:spPr>
          <a:xfrm>
            <a:off x="11373681" y="6534449"/>
            <a:ext cx="470765" cy="180425"/>
          </a:xfrm>
          <a:prstGeom prst="rect">
            <a:avLst/>
          </a:prstGeom>
        </p:spPr>
        <p:txBody>
          <a:bodyPr vert="horz" wrap="none" lIns="36000" tIns="36000" rIns="0" bIns="36000" rtlCol="0" anchor="ctr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lang="fr-FR" sz="700" kern="1200" smtClean="0">
                <a:solidFill>
                  <a:srgbClr val="00519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PAGE </a:t>
            </a:r>
            <a:fld id="{1AAF37F3-018A-4914-95D5-5702BD6677D3}" type="slidenum">
              <a:rPr smtClean="0"/>
              <a:pPr/>
              <a:t>11</a:t>
            </a:fld>
            <a:endParaRPr/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AE8399C1-C492-F548-9D40-A4335F8994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51533"/>
              </p:ext>
            </p:extLst>
          </p:nvPr>
        </p:nvGraphicFramePr>
        <p:xfrm>
          <a:off x="428119" y="934795"/>
          <a:ext cx="11619939" cy="438378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45018">
                  <a:extLst>
                    <a:ext uri="{9D8B030D-6E8A-4147-A177-3AD203B41FA5}">
                      <a16:colId xmlns:a16="http://schemas.microsoft.com/office/drawing/2014/main" val="2603817328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21059306"/>
                    </a:ext>
                  </a:extLst>
                </a:gridCol>
                <a:gridCol w="2886027">
                  <a:extLst>
                    <a:ext uri="{9D8B030D-6E8A-4147-A177-3AD203B41FA5}">
                      <a16:colId xmlns:a16="http://schemas.microsoft.com/office/drawing/2014/main" val="1501040345"/>
                    </a:ext>
                  </a:extLst>
                </a:gridCol>
                <a:gridCol w="2886027">
                  <a:extLst>
                    <a:ext uri="{9D8B030D-6E8A-4147-A177-3AD203B41FA5}">
                      <a16:colId xmlns:a16="http://schemas.microsoft.com/office/drawing/2014/main" val="2075294479"/>
                    </a:ext>
                  </a:extLst>
                </a:gridCol>
                <a:gridCol w="2886027">
                  <a:extLst>
                    <a:ext uri="{9D8B030D-6E8A-4147-A177-3AD203B41FA5}">
                      <a16:colId xmlns:a16="http://schemas.microsoft.com/office/drawing/2014/main" val="1059448871"/>
                    </a:ext>
                  </a:extLst>
                </a:gridCol>
              </a:tblGrid>
              <a:tr h="374265">
                <a:tc gridSpan="2">
                  <a:txBody>
                    <a:bodyPr/>
                    <a:lstStyle/>
                    <a:p>
                      <a:pPr algn="ctr"/>
                      <a:r>
                        <a:rPr lang="fr-FR" sz="1600"/>
                        <a:t>Critères d’impact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Résultats attendus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Résultats obtenus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Mode d’évaluation choisi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075984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Gains ou économies générés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236380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Nombre de bénéficiaires estimés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88156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Impacts environnementaux et/ou sociaux considérés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753753"/>
                  </a:ext>
                </a:extLst>
              </a:tr>
              <a:tr h="492835">
                <a:tc>
                  <a:txBody>
                    <a:bodyPr/>
                    <a:lstStyle/>
                    <a:p>
                      <a:r>
                        <a:rPr lang="fr-FR" sz="1400"/>
                        <a:t>Satisfaction des usagers souhaitée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838992"/>
                  </a:ext>
                </a:extLst>
              </a:tr>
              <a:tr h="5652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Engagement local suscité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588774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Autres : Préciser</a:t>
                      </a:r>
                    </a:p>
                    <a:p>
                      <a:endParaRPr lang="fr-FR" sz="1400"/>
                    </a:p>
                    <a:p>
                      <a:endParaRPr lang="fr-FR" sz="1400"/>
                    </a:p>
                    <a:p>
                      <a:endParaRPr lang="fr-FR" sz="1400"/>
                    </a:p>
                    <a:p>
                      <a:endParaRPr lang="fr-FR" sz="1400"/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523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435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4" name="Rectangle : carré corné 3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7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Modalités de mise en commun ou de passage à l’échelle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Modalité de partage des résultats avec d’autres collectivités ou associations présentes sur le territoire métropolitain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Aspect réplicable du projet à d’autres territoires 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Suites éventuelles au projet en cas de succès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466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4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/>
              </a:rPr>
              <a:t>Synthèse du projet : Collectivité / association – Nom du Projet</a:t>
            </a:r>
            <a:endParaRPr lang="fr-FR" sz="2800">
              <a:solidFill>
                <a:srgbClr val="004F9E"/>
              </a:solidFill>
              <a:latin typeface="+mj-lt"/>
              <a:cs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BE3429-FDD7-4CF7-A08F-781D819FB41F}"/>
              </a:ext>
            </a:extLst>
          </p:cNvPr>
          <p:cNvSpPr/>
          <p:nvPr/>
        </p:nvSpPr>
        <p:spPr>
          <a:xfrm>
            <a:off x="604770" y="2370204"/>
            <a:ext cx="3791439" cy="338914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Coût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XXXXXXX,XX € HT</a:t>
            </a:r>
          </a:p>
          <a:p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r>
              <a:rPr lang="fr-FR" b="1" i="1">
                <a:solidFill>
                  <a:schemeClr val="accent1"/>
                </a:solidFill>
                <a:ea typeface="Calibri"/>
                <a:cs typeface="Calibri"/>
              </a:rPr>
              <a:t>Contribution de la collectivité : </a:t>
            </a:r>
            <a:endParaRPr lang="fr-FR">
              <a:solidFill>
                <a:schemeClr val="accent1"/>
              </a:solidFill>
            </a:endParaRPr>
          </a:p>
          <a:p>
            <a:r>
              <a:rPr lang="fr-FR">
                <a:solidFill>
                  <a:schemeClr val="tx1"/>
                </a:solidFill>
                <a:ea typeface="Calibri"/>
                <a:cs typeface="Calibri"/>
              </a:rPr>
              <a:t>XXXXXX,XX € </a:t>
            </a:r>
            <a:r>
              <a:rPr lang="fr-FR">
                <a:solidFill>
                  <a:schemeClr val="accent1"/>
                </a:solidFill>
                <a:ea typeface="Calibri"/>
                <a:cs typeface="Calibri"/>
              </a:rPr>
              <a:t>dont : </a:t>
            </a:r>
            <a:endParaRPr lang="en-US">
              <a:solidFill>
                <a:srgbClr val="000000"/>
              </a:solidFill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fr-FR">
                <a:solidFill>
                  <a:schemeClr val="tx1"/>
                </a:solidFill>
                <a:ea typeface="Calibri"/>
                <a:cs typeface="Calibri"/>
              </a:rPr>
              <a:t>XXXXX,XX € </a:t>
            </a:r>
            <a:r>
              <a:rPr lang="fr-FR">
                <a:solidFill>
                  <a:schemeClr val="accent1"/>
                </a:solidFill>
                <a:ea typeface="Calibri"/>
                <a:cs typeface="Calibri"/>
              </a:rPr>
              <a:t>en fonctionnement</a:t>
            </a:r>
            <a:endParaRPr lang="en-US">
              <a:solidFill>
                <a:srgbClr val="000000"/>
              </a:solidFill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fr-FR">
                <a:solidFill>
                  <a:schemeClr val="tx1"/>
                </a:solidFill>
                <a:ea typeface="Calibri"/>
                <a:cs typeface="Calibri"/>
              </a:rPr>
              <a:t>XXXXX,XX € </a:t>
            </a:r>
            <a:r>
              <a:rPr lang="fr-FR">
                <a:solidFill>
                  <a:schemeClr val="accent1"/>
                </a:solidFill>
                <a:ea typeface="Calibri"/>
                <a:cs typeface="Calibri"/>
              </a:rPr>
              <a:t>en investissement</a:t>
            </a:r>
            <a:endParaRPr lang="en-US">
              <a:solidFill>
                <a:srgbClr val="000000"/>
              </a:solidFill>
              <a:ea typeface="Calibri"/>
              <a:cs typeface="Calibri"/>
            </a:endParaRPr>
          </a:p>
          <a:p>
            <a:endParaRPr lang="fr-FR">
              <a:solidFill>
                <a:srgbClr val="000000"/>
              </a:solidFill>
              <a:ea typeface="Calibri"/>
              <a:cs typeface="Calibri"/>
            </a:endParaRPr>
          </a:p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Subvention sollicitée: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XXXXXX,XX € </a:t>
            </a:r>
            <a:r>
              <a:rPr lang="fr-FR">
                <a:solidFill>
                  <a:schemeClr val="accent1"/>
                </a:solidFill>
              </a:rPr>
              <a:t>dont : 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fr-FR">
                <a:solidFill>
                  <a:schemeClr val="tx1"/>
                </a:solidFill>
              </a:rPr>
              <a:t>XXXXX,XX € </a:t>
            </a:r>
            <a:r>
              <a:rPr lang="fr-FR">
                <a:solidFill>
                  <a:schemeClr val="accent1"/>
                </a:solidFill>
              </a:rPr>
              <a:t>en fonctionnement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fr-FR">
                <a:solidFill>
                  <a:schemeClr val="tx1"/>
                </a:solidFill>
              </a:rPr>
              <a:t>XXXXX,XX € </a:t>
            </a:r>
            <a:r>
              <a:rPr lang="fr-FR">
                <a:solidFill>
                  <a:schemeClr val="accent1"/>
                </a:solidFill>
              </a:rPr>
              <a:t>en investissement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70D794-47FC-474F-B216-CFDDBB143218}"/>
              </a:ext>
            </a:extLst>
          </p:cNvPr>
          <p:cNvSpPr/>
          <p:nvPr/>
        </p:nvSpPr>
        <p:spPr>
          <a:xfrm>
            <a:off x="4610817" y="3427691"/>
            <a:ext cx="7233627" cy="232188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Contacts référents (collectivité et association) :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Civilité, nom /prénom :  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Fonction au sein de l'organisme bénéficiaire :  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Tél. : 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Adresse électronique : 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45BC4A-3A5D-44FA-BD75-23142B3E4E0D}"/>
              </a:ext>
            </a:extLst>
          </p:cNvPr>
          <p:cNvSpPr/>
          <p:nvPr/>
        </p:nvSpPr>
        <p:spPr>
          <a:xfrm>
            <a:off x="604770" y="911152"/>
            <a:ext cx="3791439" cy="12908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Description synthétique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8E5A09-2189-4B16-A4E0-9F07624BBD14}"/>
              </a:ext>
            </a:extLst>
          </p:cNvPr>
          <p:cNvSpPr/>
          <p:nvPr/>
        </p:nvSpPr>
        <p:spPr>
          <a:xfrm>
            <a:off x="4610817" y="911152"/>
            <a:ext cx="7233629" cy="98082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Partenaires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F3777B-AF4C-410B-8980-F57E300239A1}"/>
              </a:ext>
            </a:extLst>
          </p:cNvPr>
          <p:cNvSpPr/>
          <p:nvPr/>
        </p:nvSpPr>
        <p:spPr>
          <a:xfrm>
            <a:off x="4608822" y="2072966"/>
            <a:ext cx="7235624" cy="98082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Principaux indicateurs de réussite du projet </a:t>
            </a:r>
            <a:r>
              <a:rPr lang="fr-FR" i="1">
                <a:solidFill>
                  <a:schemeClr val="accent1"/>
                </a:solidFill>
              </a:rPr>
              <a:t>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5244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5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Eléments préliminaires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410541" y="1010349"/>
            <a:ext cx="7557803" cy="145105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Le présent support de présentation, complété en respectant le nombre de diapositive initiale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La grille d'auto-évaluation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Le plan de financement du projet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ABA7DD-EE06-4A41-A104-4D1D0D22DBCD}"/>
              </a:ext>
            </a:extLst>
          </p:cNvPr>
          <p:cNvSpPr/>
          <p:nvPr/>
        </p:nvSpPr>
        <p:spPr>
          <a:xfrm>
            <a:off x="600571" y="860792"/>
            <a:ext cx="7206478" cy="289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>
                <a:solidFill>
                  <a:schemeClr val="accent2"/>
                </a:solidFill>
              </a:rPr>
              <a:t>Eléments constitutifs du dossier de candidature à remplir en binôme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E2FCB1-9A6D-4E76-B769-8DA396119DC0}"/>
              </a:ext>
            </a:extLst>
          </p:cNvPr>
          <p:cNvSpPr/>
          <p:nvPr/>
        </p:nvSpPr>
        <p:spPr>
          <a:xfrm>
            <a:off x="420187" y="4619365"/>
            <a:ext cx="7557802" cy="127793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L’ensemble des pièces constitutives du dossier de candidature doit être transmis par mail à l’adresse suivante : 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algn="ctr">
              <a:buClr>
                <a:schemeClr val="accent2"/>
              </a:buClr>
            </a:pPr>
            <a:r>
              <a:rPr lang="fr-FR" sz="200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inno-num@metropolegrandparis.fr</a:t>
            </a: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  <a:hlinkClick r:id="rId2"/>
            </a:endParaRPr>
          </a:p>
          <a:p>
            <a:pPr>
              <a:buClr>
                <a:schemeClr val="accent2"/>
              </a:buClr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970D99-3DB3-4EF2-ABC1-AA4D55AFCB91}"/>
              </a:ext>
            </a:extLst>
          </p:cNvPr>
          <p:cNvSpPr/>
          <p:nvPr/>
        </p:nvSpPr>
        <p:spPr>
          <a:xfrm>
            <a:off x="608316" y="4474258"/>
            <a:ext cx="4324568" cy="278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>
                <a:solidFill>
                  <a:schemeClr val="accent2"/>
                </a:solidFill>
              </a:rPr>
              <a:t>Modalités de transmission du dossier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F2C6377-ACBA-425D-A3C0-63C318BF96B8}"/>
              </a:ext>
            </a:extLst>
          </p:cNvPr>
          <p:cNvSpPr/>
          <p:nvPr/>
        </p:nvSpPr>
        <p:spPr>
          <a:xfrm>
            <a:off x="8245926" y="1010350"/>
            <a:ext cx="3664600" cy="4769565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24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5E7B9F5-096E-43A0-B28C-678760C7527F}"/>
              </a:ext>
            </a:extLst>
          </p:cNvPr>
          <p:cNvSpPr/>
          <p:nvPr/>
        </p:nvSpPr>
        <p:spPr>
          <a:xfrm>
            <a:off x="8804598" y="865435"/>
            <a:ext cx="2547256" cy="289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>
                <a:solidFill>
                  <a:schemeClr val="accent2"/>
                </a:solidFill>
              </a:rPr>
              <a:t>Légende</a:t>
            </a:r>
          </a:p>
        </p:txBody>
      </p:sp>
      <p:sp>
        <p:nvSpPr>
          <p:cNvPr id="22" name="Rectangle : carré corné 21">
            <a:extLst>
              <a:ext uri="{FF2B5EF4-FFF2-40B4-BE49-F238E27FC236}">
                <a16:creationId xmlns:a16="http://schemas.microsoft.com/office/drawing/2014/main" id="{0BE6A091-63EE-4778-BE52-8F0CFB8D7D0C}"/>
              </a:ext>
            </a:extLst>
          </p:cNvPr>
          <p:cNvSpPr/>
          <p:nvPr/>
        </p:nvSpPr>
        <p:spPr>
          <a:xfrm>
            <a:off x="8539227" y="1409579"/>
            <a:ext cx="3118758" cy="2099021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619F46D-F8CF-47B8-A585-FA4A703E88C6}"/>
              </a:ext>
            </a:extLst>
          </p:cNvPr>
          <p:cNvSpPr/>
          <p:nvPr/>
        </p:nvSpPr>
        <p:spPr>
          <a:xfrm>
            <a:off x="8852901" y="1407003"/>
            <a:ext cx="2365203" cy="174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Les informations dans ces encarts sont des aides au remplissage, elles n’ont pas vocation à apparaitre dans votre dossier finalisé</a:t>
            </a:r>
            <a:endParaRPr lang="fr-FR" sz="14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 algn="ctr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FAFC2BD-27F3-4911-AFE4-370F7E59F318}"/>
              </a:ext>
            </a:extLst>
          </p:cNvPr>
          <p:cNvSpPr/>
          <p:nvPr/>
        </p:nvSpPr>
        <p:spPr>
          <a:xfrm>
            <a:off x="8539226" y="3797442"/>
            <a:ext cx="3118759" cy="16509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accent2"/>
              </a:buClr>
            </a:pPr>
            <a:endParaRPr lang="fr-FR" sz="2000">
              <a:solidFill>
                <a:schemeClr val="accent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DF9627-BC67-42EA-83CE-4D660A41DF5B}"/>
              </a:ext>
            </a:extLst>
          </p:cNvPr>
          <p:cNvSpPr/>
          <p:nvPr/>
        </p:nvSpPr>
        <p:spPr>
          <a:xfrm>
            <a:off x="8884836" y="3798775"/>
            <a:ext cx="2365203" cy="1274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Les informations dans ces encarts sont à remplir en respectant le formalisme indiqué</a:t>
            </a:r>
            <a:endParaRPr lang="fr-FR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EB73C5-C0F6-4AB4-FDBD-101034DBBA1F}"/>
              </a:ext>
            </a:extLst>
          </p:cNvPr>
          <p:cNvSpPr/>
          <p:nvPr/>
        </p:nvSpPr>
        <p:spPr>
          <a:xfrm>
            <a:off x="410540" y="2707968"/>
            <a:ext cx="7557802" cy="1701842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/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Un courrier de soutien du projet signé par l’exécutif de la commune ou de l’Etablissement public territorial ;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FC9777-0761-5EBD-1C87-C97684594A80}"/>
              </a:ext>
            </a:extLst>
          </p:cNvPr>
          <p:cNvSpPr/>
          <p:nvPr/>
        </p:nvSpPr>
        <p:spPr>
          <a:xfrm>
            <a:off x="560235" y="2629673"/>
            <a:ext cx="6701424" cy="15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503FD84-3678-A05F-D479-262BDCDED0D6}"/>
              </a:ext>
            </a:extLst>
          </p:cNvPr>
          <p:cNvSpPr txBox="1"/>
          <p:nvPr/>
        </p:nvSpPr>
        <p:spPr>
          <a:xfrm>
            <a:off x="557513" y="2525210"/>
            <a:ext cx="707406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b="1">
                <a:solidFill>
                  <a:srgbClr val="2D5AA9"/>
                </a:solidFill>
              </a:rPr>
              <a:t>Eléments constitutifs du dossier de candidature pour la collectivité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6380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15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Eléments préliminaires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410541" y="1010349"/>
            <a:ext cx="11203827" cy="420968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Fiche SIRENE ;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Déclaration en préfecture ;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Dernière publication au JO ;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Derniers statuts déclarés ;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Composition du bureau et coordonnées ;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Budget prévisionnel de l’année en cours et les budgets prévisionnels des 2 années suivantes (investissement et fonctionnement) faisant apparaître la subvention demandée ;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Si l’ancienneté de l’association le permet : </a:t>
            </a:r>
          </a:p>
          <a:p>
            <a:pPr marL="742950" lvl="1" indent="-285750">
              <a:buClr>
                <a:schemeClr val="accent2"/>
              </a:buClr>
              <a:buFont typeface="Courier New" panose="020B0604020202020204" pitchFamily="34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Les 2 derniers PV de l’Assemblée Générale</a:t>
            </a:r>
          </a:p>
          <a:p>
            <a:pPr marL="742950" lvl="1" indent="-285750">
              <a:buClr>
                <a:schemeClr val="accent2"/>
              </a:buClr>
              <a:buFont typeface="Courier New" panose="020B0604020202020204" pitchFamily="34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Les 2 derniers rapports moraux, </a:t>
            </a:r>
          </a:p>
          <a:p>
            <a:pPr marL="742950" lvl="1" indent="-285750">
              <a:buClr>
                <a:schemeClr val="accent2"/>
              </a:buClr>
              <a:buFont typeface="Courier New" panose="020B0604020202020204" pitchFamily="34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Les 2 derniers rapports financiers</a:t>
            </a:r>
          </a:p>
          <a:p>
            <a:pPr marL="742950" lvl="1" indent="-285750">
              <a:buClr>
                <a:schemeClr val="accent2"/>
              </a:buClr>
              <a:buFont typeface="Courier New" panose="020B0604020202020204" pitchFamily="34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Les comptes approuvés des 2 derniers exercice clos</a:t>
            </a:r>
          </a:p>
          <a:p>
            <a:pPr marL="742950" lvl="1" indent="-285750">
              <a:buClr>
                <a:schemeClr val="accent2"/>
              </a:buClr>
              <a:buFont typeface="Courier New" panose="020B0604020202020204" pitchFamily="34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Le rapport du commissaire aux comptes le cas échéant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ABA7DD-EE06-4A41-A104-4D1D0D22DBCD}"/>
              </a:ext>
            </a:extLst>
          </p:cNvPr>
          <p:cNvSpPr/>
          <p:nvPr/>
        </p:nvSpPr>
        <p:spPr>
          <a:xfrm>
            <a:off x="610217" y="937957"/>
            <a:ext cx="6991206" cy="14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>
                <a:solidFill>
                  <a:schemeClr val="accent2"/>
                </a:solidFill>
              </a:rPr>
              <a:t>Eléments constitutifs du dossier de candidature pour l'association</a:t>
            </a:r>
          </a:p>
        </p:txBody>
      </p:sp>
    </p:spTree>
    <p:extLst>
      <p:ext uri="{BB962C8B-B14F-4D97-AF65-F5344CB8AC3E}">
        <p14:creationId xmlns:p14="http://schemas.microsoft.com/office/powerpoint/2010/main" val="3502132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Thématique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CE21BC-F679-4377-A360-18D45FD74CAF}"/>
              </a:ext>
            </a:extLst>
          </p:cNvPr>
          <p:cNvSpPr/>
          <p:nvPr/>
        </p:nvSpPr>
        <p:spPr>
          <a:xfrm>
            <a:off x="5636078" y="848896"/>
            <a:ext cx="6215743" cy="53507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Colorer la ou les thématiques du projet : 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Services publics numériques aux habitants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Transition numérique du fonctionnement et de l’organisation de la collectivité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Urbanisme, d’aménagement urbain, de construction 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Habitat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Environnement en zone urbaine dense (gestion de l’énergie, lutte contre les pollutions, biodiversité, renaturation de la ville, alimentation, etc.)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Economie circulaire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Mobilités douces et durables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Logistique</a:t>
            </a: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Economie de proximité (</a:t>
            </a:r>
            <a:r>
              <a:rPr lang="fr-FR" err="1">
                <a:solidFill>
                  <a:schemeClr val="tx1"/>
                </a:solidFill>
              </a:rPr>
              <a:t>retail</a:t>
            </a:r>
            <a:r>
              <a:rPr lang="fr-FR">
                <a:solidFill>
                  <a:schemeClr val="tx1"/>
                </a:solidFill>
              </a:rPr>
              <a:t>, artisanat)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Innovation en matière de tourisme et de culture</a:t>
            </a:r>
          </a:p>
          <a:p>
            <a:pPr marL="898525">
              <a:spcAft>
                <a:spcPts val="800"/>
              </a:spcAft>
            </a:pPr>
            <a:r>
              <a:rPr lang="fr-FR">
                <a:solidFill>
                  <a:schemeClr val="tx1"/>
                </a:solidFill>
                <a:ea typeface="Calibri"/>
                <a:cs typeface="Calibri"/>
              </a:rPr>
              <a:t>Programme Numérique pour tous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  <a:endParaRPr lang="fr-FR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EB6F89-72A8-4599-B34A-D7548B0E8B23}"/>
              </a:ext>
            </a:extLst>
          </p:cNvPr>
          <p:cNvSpPr/>
          <p:nvPr/>
        </p:nvSpPr>
        <p:spPr>
          <a:xfrm>
            <a:off x="6261355" y="1201750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3EB992-BE14-4E94-9184-4D5E17030B59}"/>
              </a:ext>
            </a:extLst>
          </p:cNvPr>
          <p:cNvSpPr/>
          <p:nvPr/>
        </p:nvSpPr>
        <p:spPr>
          <a:xfrm>
            <a:off x="6261355" y="1609506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2E421C-E212-4CF9-BD25-FA51E02FB74F}"/>
              </a:ext>
            </a:extLst>
          </p:cNvPr>
          <p:cNvSpPr/>
          <p:nvPr/>
        </p:nvSpPr>
        <p:spPr>
          <a:xfrm>
            <a:off x="6261355" y="1984604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CE9212-9FBD-40EC-9B39-57C0A61A23F3}"/>
              </a:ext>
            </a:extLst>
          </p:cNvPr>
          <p:cNvSpPr/>
          <p:nvPr/>
        </p:nvSpPr>
        <p:spPr>
          <a:xfrm>
            <a:off x="6261355" y="2327044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4A834E-7F2A-40AE-9F18-14FF635DB201}"/>
              </a:ext>
            </a:extLst>
          </p:cNvPr>
          <p:cNvSpPr/>
          <p:nvPr/>
        </p:nvSpPr>
        <p:spPr>
          <a:xfrm>
            <a:off x="6261355" y="3243708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8752A5-9F7E-4284-8CA3-526164688C6C}"/>
              </a:ext>
            </a:extLst>
          </p:cNvPr>
          <p:cNvSpPr/>
          <p:nvPr/>
        </p:nvSpPr>
        <p:spPr>
          <a:xfrm>
            <a:off x="6261355" y="3886873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EE2113-F3CC-4E53-936F-3EA2DDBAA4AF}"/>
              </a:ext>
            </a:extLst>
          </p:cNvPr>
          <p:cNvSpPr/>
          <p:nvPr/>
        </p:nvSpPr>
        <p:spPr>
          <a:xfrm>
            <a:off x="6261355" y="4264692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0EB1E5-65F7-4A9A-A732-6666A7662C6A}"/>
              </a:ext>
            </a:extLst>
          </p:cNvPr>
          <p:cNvSpPr/>
          <p:nvPr/>
        </p:nvSpPr>
        <p:spPr>
          <a:xfrm>
            <a:off x="6261355" y="4632986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E9F3F0C-C541-4DF7-8397-9E9996EC4760}"/>
              </a:ext>
            </a:extLst>
          </p:cNvPr>
          <p:cNvSpPr/>
          <p:nvPr/>
        </p:nvSpPr>
        <p:spPr>
          <a:xfrm>
            <a:off x="6261355" y="5004002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0CC7F3-1899-4776-B964-C4F3821B31BD}"/>
              </a:ext>
            </a:extLst>
          </p:cNvPr>
          <p:cNvSpPr/>
          <p:nvPr/>
        </p:nvSpPr>
        <p:spPr>
          <a:xfrm>
            <a:off x="6261355" y="5414476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33227C-DACD-8AEB-BFDB-AA1D1B51A996}"/>
              </a:ext>
            </a:extLst>
          </p:cNvPr>
          <p:cNvSpPr/>
          <p:nvPr/>
        </p:nvSpPr>
        <p:spPr>
          <a:xfrm>
            <a:off x="416378" y="848896"/>
            <a:ext cx="4901293" cy="4331533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5"/>
                </a:solidFill>
              </a:rPr>
              <a:t>Colorer selon votre cas de figure :</a:t>
            </a:r>
            <a:r>
              <a:rPr lang="fr-FR" b="1" i="1">
                <a:solidFill>
                  <a:schemeClr val="accent1"/>
                </a:solidFill>
              </a:rPr>
              <a:t> 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endParaRPr lang="fr-FR">
              <a:solidFill>
                <a:schemeClr val="tx1"/>
              </a:solidFill>
            </a:endParaRP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 sz="1600">
                <a:solidFill>
                  <a:schemeClr val="tx1"/>
                </a:solidFill>
              </a:rPr>
              <a:t>Ancrage et consolidation d'un lieu déjà présent dans votre commune.</a:t>
            </a:r>
            <a:endParaRPr lang="fr-FR" sz="1600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</a:pPr>
            <a:endParaRPr lang="fr-FR" sz="1600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</a:pPr>
            <a:endParaRPr lang="fr-FR" sz="1600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</a:pPr>
            <a:r>
              <a:rPr lang="fr-FR" sz="1600">
                <a:solidFill>
                  <a:schemeClr val="tx1"/>
                </a:solidFill>
              </a:rPr>
              <a:t>Processus de création d'un lieu dans votre commune, en lien avec un ou plusieurs acteurs locaux.</a:t>
            </a:r>
            <a:endParaRPr lang="fr-FR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 sz="1600">
                <a:solidFill>
                  <a:schemeClr val="tx1"/>
                </a:solidFill>
              </a:rPr>
              <a:t>	</a:t>
            </a:r>
            <a:endParaRPr lang="fr-FR" sz="1600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</a:pPr>
            <a:endParaRPr lang="fr-FR" sz="1600">
              <a:solidFill>
                <a:schemeClr val="tx1"/>
              </a:solidFill>
            </a:endParaRPr>
          </a:p>
          <a:p>
            <a:pPr marL="898525">
              <a:spcAft>
                <a:spcPts val="800"/>
              </a:spcAft>
            </a:pPr>
            <a:r>
              <a:rPr lang="fr-FR" sz="1600">
                <a:solidFill>
                  <a:schemeClr val="tx1"/>
                </a:solidFill>
              </a:rPr>
              <a:t>Souhait d'implanter un lieu dans votre commune, sans initiative locale préexistante.</a:t>
            </a:r>
            <a:endParaRPr lang="fr-FR" sz="1600" err="1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endParaRPr lang="fr-FR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endParaRPr lang="fr-FR">
              <a:solidFill>
                <a:schemeClr val="tx1"/>
              </a:solidFill>
              <a:cs typeface="Calibri"/>
            </a:endParaRPr>
          </a:p>
          <a:p>
            <a:pPr marL="898525">
              <a:spcAft>
                <a:spcPts val="800"/>
              </a:spcAft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	</a:t>
            </a:r>
            <a:endParaRPr lang="fr-FR">
              <a:solidFill>
                <a:schemeClr val="tx1"/>
              </a:solidFill>
              <a:cs typeface="Calibri"/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D82DC2-AF82-2D72-AEA7-83C798EE6F5E}"/>
              </a:ext>
            </a:extLst>
          </p:cNvPr>
          <p:cNvSpPr/>
          <p:nvPr/>
        </p:nvSpPr>
        <p:spPr>
          <a:xfrm>
            <a:off x="927354" y="1897767"/>
            <a:ext cx="196950" cy="196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364BC1-C957-F482-7DF1-7E50A5542525}"/>
              </a:ext>
            </a:extLst>
          </p:cNvPr>
          <p:cNvSpPr/>
          <p:nvPr/>
        </p:nvSpPr>
        <p:spPr>
          <a:xfrm>
            <a:off x="927354" y="3238973"/>
            <a:ext cx="196950" cy="196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04C0BC-C591-DB3D-AFF9-18930D541D89}"/>
              </a:ext>
            </a:extLst>
          </p:cNvPr>
          <p:cNvSpPr/>
          <p:nvPr/>
        </p:nvSpPr>
        <p:spPr>
          <a:xfrm>
            <a:off x="927354" y="4652296"/>
            <a:ext cx="196950" cy="196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2D19DE3-1658-1BF9-E88B-334FA400BF04}"/>
              </a:ext>
            </a:extLst>
          </p:cNvPr>
          <p:cNvSpPr/>
          <p:nvPr/>
        </p:nvSpPr>
        <p:spPr>
          <a:xfrm>
            <a:off x="6271809" y="5779523"/>
            <a:ext cx="216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4866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9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/>
              </a:rPr>
              <a:t>Présentation des porteurs de projet – Nom de la collectivité et de l'association </a:t>
            </a:r>
            <a:endParaRPr lang="fr-FR" sz="2800">
              <a:solidFill>
                <a:srgbClr val="004F9E"/>
              </a:solidFill>
              <a:latin typeface="+mj-lt"/>
              <a:cs typeface="Arial"/>
            </a:endParaRPr>
          </a:p>
        </p:txBody>
      </p:sp>
      <p:sp>
        <p:nvSpPr>
          <p:cNvPr id="10" name="Rectangle : carré corné 9">
            <a:extLst>
              <a:ext uri="{FF2B5EF4-FFF2-40B4-BE49-F238E27FC236}">
                <a16:creationId xmlns:a16="http://schemas.microsoft.com/office/drawing/2014/main" id="{63D5498C-6652-448F-B17A-BFB78E5E9D4C}"/>
              </a:ext>
            </a:extLst>
          </p:cNvPr>
          <p:cNvSpPr/>
          <p:nvPr/>
        </p:nvSpPr>
        <p:spPr>
          <a:xfrm>
            <a:off x="3249386" y="1502229"/>
            <a:ext cx="5664360" cy="4020411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8" y="1502228"/>
            <a:ext cx="5407493" cy="3097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Chiffres-clés : 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Population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Nombre d’agents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Superficie 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Nombre de structures en lien avec le projet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… 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Eventuels éléments cartographiques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Données autour de la thématique du projet (économie, environnement, habitat…) 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Calibri"/>
                <a:cs typeface="Calibri"/>
              </a:rPr>
              <a:t>Présentation de l'association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2637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Rectangle : carré corné 3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7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 la problématique relative au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Etat des lieux de l’existant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Description des difficultés rencontrées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Indicateurs qualitatifs et/ou quantitatifs permettant de qualifier le besoin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Caractérisation de la population cible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Lien de la problématique avec l’Innovation dans la ville, 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…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894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4" name="Rectangle : carré corné 3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415878" y="926258"/>
            <a:ext cx="5143500" cy="444409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7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/>
              </a:rPr>
              <a:t>Présentation du lieu et de ses activités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415878" y="1031032"/>
            <a:ext cx="5195494" cy="3586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accent2"/>
              </a:buClr>
            </a:pPr>
            <a:r>
              <a:rPr lang="fr-FR" sz="2000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du lieu et de son animation (préexistant ou prévu)</a:t>
            </a: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>
              <a:buClr>
                <a:schemeClr val="accent2"/>
              </a:buClr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  <a:cs typeface="+mn-lt"/>
              </a:rPr>
              <a:t>Quel niveau d’avancement ? (date de lancement, etc.)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Descriptif du foncier (plan, accessibilité, état, etc.)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Quels services / activités ?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Quel portage (association, coopérative, etc.) ?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  <a:cs typeface="+mn-lt"/>
              </a:rPr>
              <a:t>Quel modèle économique ?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Quel lien avec la commune, l'EPT ?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Quelle participation des riverains ?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Quelle participation de l'écosystème local ?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4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0" lvl="1">
              <a:buClr>
                <a:schemeClr val="accent2"/>
              </a:buClr>
            </a:pPr>
            <a:endParaRPr lang="fr-FR" sz="1400">
              <a:solidFill>
                <a:srgbClr val="FF0000"/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>
              <a:buClr>
                <a:schemeClr val="accent2"/>
              </a:buClr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4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2879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4" name="Rectangle : carré corné 3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63478" y="1716833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7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>
                <a:solidFill>
                  <a:srgbClr val="004F9E"/>
                </a:solidFill>
                <a:latin typeface="+mj-lt"/>
                <a:cs typeface="Arial"/>
              </a:rPr>
              <a:t>Présentation des actions proposées dans l'accompagnement du lieu</a:t>
            </a:r>
            <a:endParaRPr lang="fr-FR" sz="2800">
              <a:solidFill>
                <a:srgbClr val="004F9E"/>
              </a:solidFill>
              <a:latin typeface="+mj-lt"/>
              <a:cs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63478" y="1831132"/>
            <a:ext cx="5148457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b="1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Etudes</a:t>
            </a: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 de faisabilité, ou sur la consolidation du modèle économique du lieu, etc.</a:t>
            </a:r>
            <a:endParaRPr lang="fr-FR" sz="16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Clr>
                <a:schemeClr val="accent2"/>
              </a:buClr>
            </a:pPr>
            <a:r>
              <a:rPr lang="fr-FR" sz="1200">
                <a:solidFill>
                  <a:srgbClr val="FF0000"/>
                </a:solidFill>
                <a:cs typeface="Calibri"/>
              </a:rPr>
              <a:t>et/ou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b="1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  <a:cs typeface="+mn-lt"/>
              </a:rPr>
              <a:t>Equipement et aménagement</a:t>
            </a: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</a:rPr>
              <a:t> du lieu (en vue de renforcer son caractère innovant, hybride, et participatif). </a:t>
            </a:r>
            <a:endParaRPr lang="fr-FR" sz="16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algn="ctr"/>
            <a:r>
              <a:rPr lang="fr-FR" sz="1200">
                <a:solidFill>
                  <a:srgbClr val="FF0000"/>
                </a:solidFill>
                <a:ea typeface="+mn-lt"/>
                <a:cs typeface="+mn-lt"/>
              </a:rPr>
              <a:t>et/ou</a:t>
            </a:r>
            <a:endParaRPr lang="fr-FR" sz="1200"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b="1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Formation</a:t>
            </a: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 des agents de la commune sur l'accompagnement des tiers-lieux</a:t>
            </a:r>
          </a:p>
          <a:p>
            <a:pPr algn="ctr"/>
            <a:r>
              <a:rPr lang="fr-FR" sz="1200">
                <a:solidFill>
                  <a:srgbClr val="FF0000"/>
                </a:solidFill>
                <a:cs typeface="Calibri"/>
              </a:rPr>
              <a:t>et/ou</a:t>
            </a:r>
            <a:endParaRPr lang="fr-FR" sz="1200"/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 b="1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Démarche de concertation et co-construction</a:t>
            </a: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 afin de renforcer l'ancrage local du tiers-lieu et la participation des riverains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>
              <a:buClr>
                <a:schemeClr val="accent2"/>
              </a:buClr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40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9967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3EA4807-6FB5-BE73-3B69-7FC4449C4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F0EB3A9-5D3F-7B14-1EA1-0901A2768A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des modalités de mise en œuvre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l’équipe mobilisée en interne pour la mise en œuvre du projet 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Liste des partenaires du projet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Prestataires et modalités de contractualisation 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Durée du projet, grandes étapes du projet (rétroplanning)</a:t>
            </a:r>
            <a:endParaRPr lang="fr-FR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5511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G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05364"/>
      </a:accent1>
      <a:accent2>
        <a:srgbClr val="2D5AA9"/>
      </a:accent2>
      <a:accent3>
        <a:srgbClr val="F7E8D5"/>
      </a:accent3>
      <a:accent4>
        <a:srgbClr val="EFC25B"/>
      </a:accent4>
      <a:accent5>
        <a:srgbClr val="5B9BD5"/>
      </a:accent5>
      <a:accent6>
        <a:srgbClr val="E3ADB2"/>
      </a:accent6>
      <a:hlink>
        <a:srgbClr val="0563C1"/>
      </a:hlink>
      <a:folHlink>
        <a:srgbClr val="70AD4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5C389EC06D4340A517EF19FF53478F" ma:contentTypeVersion="30" ma:contentTypeDescription="Crée un document." ma:contentTypeScope="" ma:versionID="03462b5f23fadfaa4fca13259ef8d338">
  <xsd:schema xmlns:xsd="http://www.w3.org/2001/XMLSchema" xmlns:xs="http://www.w3.org/2001/XMLSchema" xmlns:p="http://schemas.microsoft.com/office/2006/metadata/properties" xmlns:ns2="fd3f385b-b32c-42e7-bb94-24a840f6edbb" xmlns:ns3="15f5d272-a6ce-468f-a22d-2b3c4fbda1e3" targetNamespace="http://schemas.microsoft.com/office/2006/metadata/properties" ma:root="true" ma:fieldsID="d2b6385e558177c540809587615cafb1" ns2:_="" ns3:_="">
    <xsd:import namespace="fd3f385b-b32c-42e7-bb94-24a840f6edbb"/>
    <xsd:import namespace="15f5d272-a6ce-468f-a22d-2b3c4fbda1e3"/>
    <xsd:element name="properties">
      <xsd:complexType>
        <xsd:sequence>
          <xsd:element name="documentManagement">
            <xsd:complexType>
              <xsd:all>
                <xsd:element ref="ns2:_Flow_SignoffStatus" minOccurs="0"/>
                <xsd:element ref="ns2:Dossier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a69d2be5-69f2-48e2-8cb9-14c981ad36edCountryOrRegion" minOccurs="0"/>
                <xsd:element ref="ns2:a69d2be5-69f2-48e2-8cb9-14c981ad36edState" minOccurs="0"/>
                <xsd:element ref="ns2:a69d2be5-69f2-48e2-8cb9-14c981ad36edCity" minOccurs="0"/>
                <xsd:element ref="ns2:a69d2be5-69f2-48e2-8cb9-14c981ad36edPostalCode" minOccurs="0"/>
                <xsd:element ref="ns2:a69d2be5-69f2-48e2-8cb9-14c981ad36edStreet" minOccurs="0"/>
                <xsd:element ref="ns2:a69d2be5-69f2-48e2-8cb9-14c981ad36edGeoLoc" minOccurs="0"/>
                <xsd:element ref="ns2:a69d2be5-69f2-48e2-8cb9-14c981ad36edDispName" minOccurs="0"/>
                <xsd:element ref="ns2:Valid_x00e9_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3f385b-b32c-42e7-bb94-24a840f6edbb" elementFormDefault="qualified">
    <xsd:import namespace="http://schemas.microsoft.com/office/2006/documentManagement/types"/>
    <xsd:import namespace="http://schemas.microsoft.com/office/infopath/2007/PartnerControls"/>
    <xsd:element name="_Flow_SignoffStatus" ma:index="2" nillable="true" ma:displayName="État de validation" ma:internalName="_x00c9_tat_x0020_de_x0020_validation" ma:readOnly="false">
      <xsd:simpleType>
        <xsd:restriction base="dms:Text"/>
      </xsd:simpleType>
    </xsd:element>
    <xsd:element name="Dossier" ma:index="4" nillable="true" ma:displayName="Dossier" ma:format="Dropdown" ma:internalName="Dossier" ma:readOnly="false">
      <xsd:simpleType>
        <xsd:restriction base="dms:Unknown"/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9" nillable="true" ma:displayName="MediaServiceAutoTags" ma:hidden="true" ma:internalName="MediaServiceAutoTags" ma:readOnly="true">
      <xsd:simpleType>
        <xsd:restriction base="dms:Text"/>
      </xsd:simpleType>
    </xsd:element>
    <xsd:element name="MediaServiceLocation" ma:index="10" nillable="true" ma:displayName="MediaServiceLocation" ma:hidden="true" ma:internalName="MediaServiceLocation" ma:readOnly="true">
      <xsd:simpleType>
        <xsd:restriction base="dms:Text"/>
      </xsd:simpleType>
    </xsd:element>
    <xsd:element name="MediaServiceOCR" ma:index="11" nillable="true" ma:displayName="MediaServiceOCR" ma:hidden="true" ma:internalName="MediaServiceOCR" ma:readOnly="true">
      <xsd:simpleType>
        <xsd:restriction base="dms:Note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1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a6d23c22-2da9-47d7-a506-1ec888fad5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a69d2be5-69f2-48e2-8cb9-14c981ad36edCountryOrRegion" ma:index="26" nillable="true" ma:displayName="Dossier : Pays/région" ma:hidden="true" ma:internalName="CountryOrRegion" ma:readOnly="true">
      <xsd:simpleType>
        <xsd:restriction base="dms:Text"/>
      </xsd:simpleType>
    </xsd:element>
    <xsd:element name="a69d2be5-69f2-48e2-8cb9-14c981ad36edState" ma:index="27" nillable="true" ma:displayName="Dossier : État" ma:hidden="true" ma:internalName="State" ma:readOnly="true">
      <xsd:simpleType>
        <xsd:restriction base="dms:Text"/>
      </xsd:simpleType>
    </xsd:element>
    <xsd:element name="a69d2be5-69f2-48e2-8cb9-14c981ad36edCity" ma:index="28" nillable="true" ma:displayName="Dossier : Ville" ma:hidden="true" ma:internalName="City" ma:readOnly="true">
      <xsd:simpleType>
        <xsd:restriction base="dms:Text"/>
      </xsd:simpleType>
    </xsd:element>
    <xsd:element name="a69d2be5-69f2-48e2-8cb9-14c981ad36edPostalCode" ma:index="29" nillable="true" ma:displayName="Dossier : Code postal" ma:hidden="true" ma:internalName="PostalCode" ma:readOnly="true">
      <xsd:simpleType>
        <xsd:restriction base="dms:Text"/>
      </xsd:simpleType>
    </xsd:element>
    <xsd:element name="a69d2be5-69f2-48e2-8cb9-14c981ad36edStreet" ma:index="30" nillable="true" ma:displayName="Dossier : Rue" ma:hidden="true" ma:internalName="Street" ma:readOnly="true">
      <xsd:simpleType>
        <xsd:restriction base="dms:Text"/>
      </xsd:simpleType>
    </xsd:element>
    <xsd:element name="a69d2be5-69f2-48e2-8cb9-14c981ad36edGeoLoc" ma:index="31" nillable="true" ma:displayName="Dossier : Coordonnées" ma:hidden="true" ma:internalName="GeoLoc" ma:readOnly="true">
      <xsd:simpleType>
        <xsd:restriction base="dms:Unknown"/>
      </xsd:simpleType>
    </xsd:element>
    <xsd:element name="a69d2be5-69f2-48e2-8cb9-14c981ad36edDispName" ma:index="32" nillable="true" ma:displayName="Dossier : nom" ma:hidden="true" ma:internalName="DispName" ma:readOnly="true">
      <xsd:simpleType>
        <xsd:restriction base="dms:Text"/>
      </xsd:simpleType>
    </xsd:element>
    <xsd:element name="Valid_x00e9_" ma:index="33" nillable="true" ma:displayName="Validé" ma:default="0" ma:format="Dropdown" ma:hidden="true" ma:internalName="Valid_x00e9_" ma:readOnly="false">
      <xsd:simpleType>
        <xsd:restriction base="dms:Boolean"/>
      </xsd:simpleType>
    </xsd:element>
    <xsd:element name="MediaServiceObjectDetectorVersions" ma:index="3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f5d272-a6ce-468f-a22d-2b3c4fbda1e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hidden="true" ma:internalName="SharedWithDetails" ma:readOnly="true">
      <xsd:simpleType>
        <xsd:restriction base="dms:Note"/>
      </xsd:simpleType>
    </xsd:element>
    <xsd:element name="TaxCatchAll" ma:index="20" nillable="true" ma:displayName="Taxonomy Catch All Column" ma:hidden="true" ma:list="{c9841bf7-cf1f-4181-ae17-8637ae78be38}" ma:internalName="TaxCatchAll" ma:readOnly="false" ma:showField="CatchAllData" ma:web="15f5d272-a6ce-468f-a22d-2b3c4fbda1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f5d272-a6ce-468f-a22d-2b3c4fbda1e3" xsi:nil="true"/>
    <lcf76f155ced4ddcb4097134ff3c332f xmlns="fd3f385b-b32c-42e7-bb94-24a840f6edbb">
      <Terms xmlns="http://schemas.microsoft.com/office/infopath/2007/PartnerControls"/>
    </lcf76f155ced4ddcb4097134ff3c332f>
    <_Flow_SignoffStatus xmlns="fd3f385b-b32c-42e7-bb94-24a840f6edbb" xsi:nil="true"/>
    <Valid_x00e9_ xmlns="fd3f385b-b32c-42e7-bb94-24a840f6edbb">false</Valid_x00e9_>
    <Dossier xmlns="fd3f385b-b32c-42e7-bb94-24a840f6edb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717855-AE3C-4258-B8DE-365F433BD5FC}">
  <ds:schemaRefs>
    <ds:schemaRef ds:uri="15f5d272-a6ce-468f-a22d-2b3c4fbda1e3"/>
    <ds:schemaRef ds:uri="fd3f385b-b32c-42e7-bb94-24a840f6edb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25720D-4071-45F1-BFEF-E4A6777C282E}">
  <ds:schemaRefs>
    <ds:schemaRef ds:uri="15f5d272-a6ce-468f-a22d-2b3c4fbda1e3"/>
    <ds:schemaRef ds:uri="fd3f385b-b32c-42e7-bb94-24a840f6edb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5A6DE4B-47C8-4558-BF6D-537D866CD5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Thème Office</vt:lpstr>
      <vt:lpstr>  Fonds « Innover dans la Ville » - Lieu innovant  Bilan du projet      - Collectivité / association          - Nom du projet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DE2PLUS;Valérie Gérard-Hirne</dc:creator>
  <cp:revision>1</cp:revision>
  <cp:lastPrinted>2023-01-24T09:46:42Z</cp:lastPrinted>
  <dcterms:created xsi:type="dcterms:W3CDTF">2016-06-17T10:51:21Z</dcterms:created>
  <dcterms:modified xsi:type="dcterms:W3CDTF">2026-06-09T13:24:42Z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0x010100CE5C389EC06D4340A517EF19FF53478F</vt:lpwstr>
  </property>
  <property fmtid="{D5CDD505-2E9C-101B-9397-08002B2CF9AE}" pid="3" name="MediaServiceImageTags">
    <vt:lpwstr/>
  </property>
  <property fmtid="{D5CDD505-2E9C-101B-9397-08002B2CF9AE}" pid="4" name="Validé">
    <vt:bool>false</vt:bool>
  </property>
</Properties>
</file>