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5"/>
  </p:notesMasterIdLst>
  <p:sldIdLst>
    <p:sldId id="265" r:id="rId5"/>
    <p:sldId id="607" r:id="rId6"/>
    <p:sldId id="617" r:id="rId7"/>
    <p:sldId id="606" r:id="rId8"/>
    <p:sldId id="608" r:id="rId9"/>
    <p:sldId id="610" r:id="rId10"/>
    <p:sldId id="611" r:id="rId11"/>
    <p:sldId id="613" r:id="rId12"/>
    <p:sldId id="624" r:id="rId13"/>
    <p:sldId id="615" r:id="rId14"/>
  </p:sldIdLst>
  <p:sldSz cx="12192000" cy="6858000"/>
  <p:notesSz cx="6669088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çois Arlandis" initials="FA" lastIdx="1" clrIdx="0">
    <p:extLst>
      <p:ext uri="{19B8F6BF-5375-455C-9EA6-DF929625EA0E}">
        <p15:presenceInfo xmlns:p15="http://schemas.microsoft.com/office/powerpoint/2012/main" userId="S::francois.arlandis@metropolegrandparis.fr::ab205c38-ae65-4fa0-99e4-2e285f550034" providerId="AD"/>
      </p:ext>
    </p:extLst>
  </p:cmAuthor>
  <p:cmAuthor id="2" name="David Monteau" initials="DM" lastIdx="2" clrIdx="1">
    <p:extLst>
      <p:ext uri="{19B8F6BF-5375-455C-9EA6-DF929625EA0E}">
        <p15:presenceInfo xmlns:p15="http://schemas.microsoft.com/office/powerpoint/2012/main" userId="S::david.monteau@metropolegrandparis.fr::e83121cd-8110-4d99-9291-4e3a8b4d5f6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19E"/>
    <a:srgbClr val="1B9ACD"/>
    <a:srgbClr val="D8EEC0"/>
    <a:srgbClr val="FFFFCC"/>
    <a:srgbClr val="004F9E"/>
    <a:srgbClr val="CCCCCC"/>
    <a:srgbClr val="E72E2F"/>
    <a:srgbClr val="9C9E9F"/>
    <a:srgbClr val="942A81"/>
    <a:srgbClr val="18B1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725A0F-2686-BE43-686C-3AEFD4BA1D6B}" v="4" dt="2026-06-05T15:16:06.5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8" d="100"/>
          <a:sy n="58" d="100"/>
        </p:scale>
        <p:origin x="964" y="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oy Lafaye" userId="S::eloy.lafaye@metropolegrandparis.fr::5529d8ba-9b6a-4e7d-9be7-8cef3e8fedee" providerId="AD" clId="Web-{46725A0F-2686-BE43-686C-3AEFD4BA1D6B}"/>
    <pc:docChg chg="modSld">
      <pc:chgData name="Eloy Lafaye" userId="S::eloy.lafaye@metropolegrandparis.fr::5529d8ba-9b6a-4e7d-9be7-8cef3e8fedee" providerId="AD" clId="Web-{46725A0F-2686-BE43-686C-3AEFD4BA1D6B}" dt="2026-06-05T15:16:02.653" v="2" actId="20577"/>
      <pc:docMkLst>
        <pc:docMk/>
      </pc:docMkLst>
      <pc:sldChg chg="modSp">
        <pc:chgData name="Eloy Lafaye" userId="S::eloy.lafaye@metropolegrandparis.fr::5529d8ba-9b6a-4e7d-9be7-8cef3e8fedee" providerId="AD" clId="Web-{46725A0F-2686-BE43-686C-3AEFD4BA1D6B}" dt="2026-06-05T15:16:02.653" v="2" actId="20577"/>
        <pc:sldMkLst>
          <pc:docMk/>
          <pc:sldMk cId="3834866088" sldId="617"/>
        </pc:sldMkLst>
        <pc:spChg chg="mod">
          <ac:chgData name="Eloy Lafaye" userId="S::eloy.lafaye@metropolegrandparis.fr::5529d8ba-9b6a-4e7d-9be7-8cef3e8fedee" providerId="AD" clId="Web-{46725A0F-2686-BE43-686C-3AEFD4BA1D6B}" dt="2026-06-05T15:16:02.653" v="2" actId="20577"/>
          <ac:spMkLst>
            <pc:docMk/>
            <pc:sldMk cId="3834866088" sldId="617"/>
            <ac:spMk id="7" creationId="{BCCE21BC-F679-4377-A360-18D45FD74CA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717C9-BBAA-413F-9A28-295158519130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4538"/>
            <a:ext cx="6615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EF69B7-7624-451E-B081-B30AF9FE742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9086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0" y="1710994"/>
            <a:ext cx="12192000" cy="5147006"/>
          </a:xfrm>
          <a:prstGeom prst="rect">
            <a:avLst/>
          </a:prstGeom>
          <a:solidFill>
            <a:srgbClr val="005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21" name="Titre 2"/>
          <p:cNvSpPr>
            <a:spLocks noGrp="1"/>
          </p:cNvSpPr>
          <p:nvPr>
            <p:ph type="title" hasCustomPrompt="1"/>
          </p:nvPr>
        </p:nvSpPr>
        <p:spPr>
          <a:xfrm>
            <a:off x="4001669" y="2613060"/>
            <a:ext cx="6720000" cy="1734697"/>
          </a:xfrm>
          <a:prstGeom prst="rect">
            <a:avLst/>
          </a:prstGeom>
        </p:spPr>
        <p:txBody>
          <a:bodyPr wrap="square" lIns="0" tIns="36000" rIns="0" bIns="36000">
            <a:sp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fr-FR"/>
              <a:t>Page de garde</a:t>
            </a:r>
            <a:br>
              <a:rPr lang="fr-FR"/>
            </a:br>
            <a:r>
              <a:rPr lang="fr-FR"/>
              <a:t>Calibri corps 36 pt</a:t>
            </a:r>
            <a:br>
              <a:rPr lang="fr-FR"/>
            </a:br>
            <a:r>
              <a:rPr lang="fr-FR"/>
              <a:t>sur 1,2 ou 3 lignes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4001669" y="4382620"/>
            <a:ext cx="6720000" cy="307777"/>
          </a:xfrm>
        </p:spPr>
        <p:txBody>
          <a:bodyPr lIns="0" rIns="0"/>
          <a:lstStyle>
            <a:lvl1pPr>
              <a:defRPr sz="14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sous-titre en </a:t>
            </a:r>
            <a:r>
              <a:rPr lang="fr-FR" err="1"/>
              <a:t>arial</a:t>
            </a:r>
            <a:r>
              <a:rPr lang="fr-FR"/>
              <a:t> capital corps 14 pt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4001670" y="1638067"/>
            <a:ext cx="8190329" cy="112197"/>
          </a:xfrm>
          <a:prstGeom prst="rect">
            <a:avLst/>
          </a:prstGeom>
          <a:solidFill>
            <a:srgbClr val="DA00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0B68473-ACCA-494E-81F0-66D4576A9B58}"/>
              </a:ext>
            </a:extLst>
          </p:cNvPr>
          <p:cNvSpPr/>
          <p:nvPr userDrawn="1"/>
        </p:nvSpPr>
        <p:spPr>
          <a:xfrm>
            <a:off x="2047534" y="-2405474"/>
            <a:ext cx="1664981" cy="3915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DB35D62-2813-4D06-8672-D1D2E7754D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60648"/>
            <a:ext cx="2352135" cy="950042"/>
          </a:xfrm>
          <a:prstGeom prst="rect">
            <a:avLst/>
          </a:prstGeom>
        </p:spPr>
      </p:pic>
      <p:pic>
        <p:nvPicPr>
          <p:cNvPr id="1026" name="Picture 2" descr="Afficher l’image source">
            <a:extLst>
              <a:ext uri="{FF2B5EF4-FFF2-40B4-BE49-F238E27FC236}">
                <a16:creationId xmlns:a16="http://schemas.microsoft.com/office/drawing/2014/main" id="{4C27CB6E-A1B2-4CB2-9140-397D3608C63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896" y="360584"/>
            <a:ext cx="2725783" cy="850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767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ss-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05/06/2026</a:t>
            </a:fld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5" name="Titre 4"/>
          <p:cNvSpPr>
            <a:spLocks noGrp="1"/>
          </p:cNvSpPr>
          <p:nvPr>
            <p:ph type="title" hasCustomPrompt="1"/>
          </p:nvPr>
        </p:nvSpPr>
        <p:spPr>
          <a:xfrm>
            <a:off x="912000" y="792656"/>
            <a:ext cx="5934492" cy="848300"/>
          </a:xfrm>
        </p:spPr>
        <p:txBody>
          <a:bodyPr wrap="none" lIns="72000" tIns="36000" rIns="72000" bIns="36000">
            <a:spAutoFit/>
          </a:bodyPr>
          <a:lstStyle>
            <a:lvl1pPr algn="l">
              <a:defRPr lang="fr-FR"/>
            </a:lvl1pPr>
          </a:lstStyle>
          <a:p>
            <a:pPr lvl="0" algn="l">
              <a:lnSpc>
                <a:spcPct val="90000"/>
              </a:lnSpc>
            </a:pPr>
            <a:r>
              <a:rPr lang="fr-FR"/>
              <a:t>Titre en Calibri corps 28 pt, fer à gauche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912001" y="2267872"/>
            <a:ext cx="3946337" cy="3416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1800" b="1" kern="1200" dirty="0">
                <a:solidFill>
                  <a:srgbClr val="00519E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1800" b="1">
                <a:latin typeface="Arial" panose="020B0604020202020204" pitchFamily="34" charset="0"/>
                <a:cs typeface="Arial" panose="020B0604020202020204" pitchFamily="34" charset="0"/>
              </a:rPr>
              <a:t>Sous-titre</a:t>
            </a:r>
            <a:r>
              <a:rPr lang="fr-FR" sz="1800" b="1" baseline="0">
                <a:latin typeface="Arial" panose="020B0604020202020204" pitchFamily="34" charset="0"/>
                <a:cs typeface="Arial" panose="020B0604020202020204" pitchFamily="34" charset="0"/>
              </a:rPr>
              <a:t> en Arial </a:t>
            </a:r>
            <a:r>
              <a:rPr lang="fr-FR" sz="1800" b="1" baseline="0" err="1">
                <a:latin typeface="Arial" panose="020B0604020202020204" pitchFamily="34" charset="0"/>
                <a:cs typeface="Arial" panose="020B0604020202020204" pitchFamily="34" charset="0"/>
              </a:rPr>
              <a:t>bold</a:t>
            </a:r>
            <a:r>
              <a:rPr lang="fr-FR" sz="1800" b="1" baseline="0">
                <a:latin typeface="Arial" panose="020B0604020202020204" pitchFamily="34" charset="0"/>
                <a:cs typeface="Arial" panose="020B0604020202020204" pitchFamily="34" charset="0"/>
              </a:rPr>
              <a:t> corps 18pt</a:t>
            </a:r>
            <a:endParaRPr lang="fr-FR" sz="1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>
          <a:xfrm>
            <a:off x="912000" y="2772000"/>
            <a:ext cx="10752000" cy="707886"/>
          </a:xfrm>
        </p:spPr>
        <p:txBody>
          <a:bodyPr/>
          <a:lstStyle>
            <a:lvl1pPr>
              <a:defRPr/>
            </a:lvl1pPr>
            <a:lvl2pPr marL="540000" indent="-216000">
              <a:buClr>
                <a:srgbClr val="00519E"/>
              </a:buClr>
              <a:buFont typeface="Arial" panose="020B0604020202020204" pitchFamily="34" charset="0"/>
              <a:buChar char="●"/>
              <a:defRPr/>
            </a:lvl2pPr>
          </a:lstStyle>
          <a:p>
            <a:pPr lvl="0"/>
            <a:r>
              <a:rPr lang="fr-FR"/>
              <a:t>Corps </a:t>
            </a:r>
            <a:r>
              <a:rPr lang="fr-FR"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texte en Arial </a:t>
            </a:r>
            <a:r>
              <a:rPr lang="fr-FR" sz="1600" b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regular</a:t>
            </a:r>
            <a:r>
              <a:rPr lang="fr-FR"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16pt</a:t>
            </a:r>
            <a:endParaRPr lang="fr-FR"/>
          </a:p>
          <a:p>
            <a:pPr lvl="1"/>
            <a:r>
              <a:rPr lang="fr-FR"/>
              <a:t>Deuxième niveau de texte en Arial </a:t>
            </a:r>
            <a:r>
              <a:rPr lang="fr-FR" err="1"/>
              <a:t>regular</a:t>
            </a:r>
            <a:r>
              <a:rPr lang="fr-FR"/>
              <a:t> 14pt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E9A009-1532-494A-9312-C61D8C24DE8C}"/>
              </a:ext>
            </a:extLst>
          </p:cNvPr>
          <p:cNvSpPr/>
          <p:nvPr userDrawn="1"/>
        </p:nvSpPr>
        <p:spPr>
          <a:xfrm>
            <a:off x="1199456" y="4509120"/>
            <a:ext cx="864096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473489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D0CDA-A353-4F7D-941C-CDAE60489B99}" type="datetime1">
              <a:rPr lang="fr-FR" smtClean="0"/>
              <a:t>05/06/2026</a:t>
            </a:fld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5" name="Titre 4"/>
          <p:cNvSpPr>
            <a:spLocks noGrp="1"/>
          </p:cNvSpPr>
          <p:nvPr>
            <p:ph type="title" hasCustomPrompt="1"/>
          </p:nvPr>
        </p:nvSpPr>
        <p:spPr>
          <a:xfrm>
            <a:off x="912000" y="792656"/>
            <a:ext cx="5934492" cy="848300"/>
          </a:xfrm>
        </p:spPr>
        <p:txBody>
          <a:bodyPr wrap="none" lIns="72000" tIns="36000" rIns="72000" bIns="36000">
            <a:spAutoFit/>
          </a:bodyPr>
          <a:lstStyle>
            <a:lvl1pPr algn="l">
              <a:defRPr lang="fr-FR"/>
            </a:lvl1pPr>
          </a:lstStyle>
          <a:p>
            <a:pPr lvl="0" algn="l">
              <a:lnSpc>
                <a:spcPct val="90000"/>
              </a:lnSpc>
            </a:pPr>
            <a:r>
              <a:rPr lang="fr-FR"/>
              <a:t>Titre en Calibri corps 28 pt, fer à gauche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>
          <a:xfrm>
            <a:off x="912000" y="2772001"/>
            <a:ext cx="4799957" cy="307777"/>
          </a:xfrm>
        </p:spPr>
        <p:txBody>
          <a:bodyPr wrap="square">
            <a:spAutoFit/>
          </a:bodyPr>
          <a:lstStyle>
            <a:lvl1pPr>
              <a:spcBef>
                <a:spcPts val="600"/>
              </a:spcBef>
              <a:defRPr sz="1400" b="0" strike="noStrike" baseline="0"/>
            </a:lvl1pPr>
          </a:lstStyle>
          <a:p>
            <a:pPr lvl="0"/>
            <a:r>
              <a:rPr lang="fr-FR"/>
              <a:t>Corps du texte en Arial </a:t>
            </a:r>
            <a:r>
              <a:rPr lang="fr-FR" err="1"/>
              <a:t>regular</a:t>
            </a:r>
            <a:r>
              <a:rPr lang="fr-FR"/>
              <a:t> 14pt</a:t>
            </a:r>
          </a:p>
        </p:txBody>
      </p:sp>
      <p:cxnSp>
        <p:nvCxnSpPr>
          <p:cNvPr id="6" name="Connecteur droit 5"/>
          <p:cNvCxnSpPr/>
          <p:nvPr userDrawn="1"/>
        </p:nvCxnSpPr>
        <p:spPr>
          <a:xfrm>
            <a:off x="6096000" y="2204864"/>
            <a:ext cx="0" cy="37444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pour une image  7"/>
          <p:cNvSpPr>
            <a:spLocks noGrp="1"/>
          </p:cNvSpPr>
          <p:nvPr>
            <p:ph type="pic" sz="quarter" idx="14"/>
          </p:nvPr>
        </p:nvSpPr>
        <p:spPr>
          <a:xfrm>
            <a:off x="6480043" y="2420888"/>
            <a:ext cx="5087541" cy="3312368"/>
          </a:xfrm>
          <a:solidFill>
            <a:schemeClr val="bg1">
              <a:lumMod val="95000"/>
            </a:schemeClr>
          </a:solidFill>
        </p:spPr>
        <p:txBody>
          <a:bodyPr wrap="none" anchor="ctr">
            <a:noAutofit/>
          </a:bodyPr>
          <a:lstStyle>
            <a:lvl1pPr algn="ctr">
              <a:defRPr/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5543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eur droit 5"/>
          <p:cNvCxnSpPr>
            <a:cxnSpLocks/>
          </p:cNvCxnSpPr>
          <p:nvPr userDrawn="1"/>
        </p:nvCxnSpPr>
        <p:spPr>
          <a:xfrm>
            <a:off x="4834102" y="6471533"/>
            <a:ext cx="7010344" cy="0"/>
          </a:xfrm>
          <a:prstGeom prst="line">
            <a:avLst/>
          </a:prstGeom>
          <a:ln>
            <a:solidFill>
              <a:srgbClr val="0051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e la date 21"/>
          <p:cNvSpPr>
            <a:spLocks noGrp="1"/>
          </p:cNvSpPr>
          <p:nvPr>
            <p:ph type="dt" sz="half" idx="2"/>
          </p:nvPr>
        </p:nvSpPr>
        <p:spPr>
          <a:xfrm>
            <a:off x="5835228" y="6519061"/>
            <a:ext cx="521544" cy="180425"/>
          </a:xfrm>
          <a:prstGeom prst="rect">
            <a:avLst/>
          </a:prstGeom>
        </p:spPr>
        <p:txBody>
          <a:bodyPr wrap="none" lIns="36000" tIns="36000" rIns="36000" bIns="36000">
            <a:spAutoFit/>
          </a:bodyPr>
          <a:lstStyle>
            <a:lvl1pPr algn="ctr">
              <a:defRPr sz="700">
                <a:solidFill>
                  <a:srgbClr val="00519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D78453-4368-4F1B-B1C5-054EF59189FD}" type="datetime1">
              <a:rPr lang="fr-FR" smtClean="0"/>
              <a:pPr/>
              <a:t>05/06/2026</a:t>
            </a:fld>
            <a:endParaRPr lang="fr-FR"/>
          </a:p>
        </p:txBody>
      </p:sp>
      <p:sp>
        <p:nvSpPr>
          <p:cNvPr id="10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11373681" y="6534449"/>
            <a:ext cx="470765" cy="180425"/>
          </a:xfrm>
          <a:prstGeom prst="rect">
            <a:avLst/>
          </a:prstGeom>
        </p:spPr>
        <p:txBody>
          <a:bodyPr vert="horz" wrap="none" lIns="36000" tIns="36000" rIns="0" bIns="36000" rtlCol="0" anchor="ctr">
            <a:spAutoFit/>
          </a:bodyPr>
          <a:lstStyle>
            <a:lvl1pPr algn="r">
              <a:defRPr lang="fr-FR" sz="700" smtClean="0">
                <a:solidFill>
                  <a:srgbClr val="00519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912000" y="792656"/>
            <a:ext cx="5934492" cy="848300"/>
          </a:xfrm>
          <a:prstGeom prst="rect">
            <a:avLst/>
          </a:prstGeom>
        </p:spPr>
        <p:txBody>
          <a:bodyPr wrap="none" lIns="72000" tIns="36000" rIns="72000" bIns="36000">
            <a:spAutoFit/>
          </a:bodyPr>
          <a:lstStyle/>
          <a:p>
            <a:pPr lvl="0" algn="l">
              <a:lnSpc>
                <a:spcPct val="90000"/>
              </a:lnSpc>
            </a:pPr>
            <a:r>
              <a:rPr lang="fr-FR"/>
              <a:t>Titre en Calibri corps 28 pt, fer à gauche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idx="1"/>
          </p:nvPr>
        </p:nvSpPr>
        <p:spPr>
          <a:xfrm>
            <a:off x="912000" y="2780928"/>
            <a:ext cx="10752000" cy="707886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/>
            <a:r>
              <a:rPr lang="fr-FR"/>
              <a:t>Corps </a:t>
            </a:r>
            <a:r>
              <a:rPr lang="fr-FR"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texte en Arial </a:t>
            </a:r>
            <a:r>
              <a:rPr lang="fr-FR" sz="1600" b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regular</a:t>
            </a:r>
            <a:r>
              <a:rPr lang="fr-FR"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16pt </a:t>
            </a:r>
            <a:endParaRPr lang="fr-FR"/>
          </a:p>
          <a:p>
            <a:pPr lvl="1"/>
            <a:r>
              <a:rPr lang="fr-FR"/>
              <a:t>Deuxième niveau de texte en Arial </a:t>
            </a:r>
            <a:r>
              <a:rPr lang="fr-FR" err="1"/>
              <a:t>regular</a:t>
            </a:r>
            <a:r>
              <a:rPr lang="fr-FR"/>
              <a:t> 14pt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DB1533D-E830-4641-93E2-56B48DE6AC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0" y="5782711"/>
            <a:ext cx="2269772" cy="916775"/>
          </a:xfrm>
          <a:prstGeom prst="rect">
            <a:avLst/>
          </a:prstGeom>
        </p:spPr>
      </p:pic>
      <p:pic>
        <p:nvPicPr>
          <p:cNvPr id="2050" name="Picture 2" descr="Afficher l’image source">
            <a:extLst>
              <a:ext uri="{FF2B5EF4-FFF2-40B4-BE49-F238E27FC236}">
                <a16:creationId xmlns:a16="http://schemas.microsoft.com/office/drawing/2014/main" id="{251B272B-71FC-40DA-B03F-2EAD17D62F8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330" y="5916775"/>
            <a:ext cx="2269772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24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5" r:id="rId2"/>
    <p:sldLayoutId id="2147483656" r:id="rId3"/>
  </p:sldLayoutIdLst>
  <p:hf hdr="0" ftr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lang="fr-FR" sz="2800" kern="1200" dirty="0" smtClean="0">
          <a:solidFill>
            <a:srgbClr val="00519E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lang="fr-FR" sz="1600" b="0" kern="1200" dirty="0" smtClean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marL="540000" indent="-216000" algn="l" defTabSz="914400" rtl="0" eaLnBrk="1" latinLnBrk="0" hangingPunct="1">
        <a:spcBef>
          <a:spcPts val="1200"/>
        </a:spcBef>
        <a:buClr>
          <a:srgbClr val="00519E"/>
        </a:buClr>
        <a:buFont typeface="Arial" panose="020B0604020202020204" pitchFamily="34" charset="0"/>
        <a:buChar char="●"/>
        <a:defRPr lang="fr-FR" sz="1400" b="0" kern="1200" baseline="0" dirty="0" smtClean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no-num@metropolegrandparis.fr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33500" y="2132856"/>
            <a:ext cx="10435167" cy="4012243"/>
          </a:xfrm>
        </p:spPr>
        <p:txBody>
          <a:bodyPr/>
          <a:lstStyle/>
          <a:p>
            <a:br>
              <a:rPr lang="fr-FR"/>
            </a:br>
            <a:br>
              <a:rPr lang="fr-FR"/>
            </a:br>
            <a:r>
              <a:rPr lang="fr-FR" b="1"/>
              <a:t>Fonds « Innover dans la Ville »</a:t>
            </a:r>
            <a:br>
              <a:rPr lang="fr-FR" b="1"/>
            </a:br>
            <a:r>
              <a:rPr lang="fr-FR" b="1"/>
              <a:t> 				/ Candidature Structure publique </a:t>
            </a:r>
            <a:br>
              <a:rPr lang="fr-FR" b="1"/>
            </a:br>
            <a:r>
              <a:rPr lang="fr-FR" b="1"/>
              <a:t> 					</a:t>
            </a:r>
            <a:r>
              <a:rPr lang="fr-FR" sz="3200"/>
              <a:t>- Structure publique</a:t>
            </a:r>
            <a:br>
              <a:rPr lang="fr-FR" sz="3200"/>
            </a:br>
            <a:r>
              <a:rPr lang="fr-FR" sz="3200"/>
              <a:t> 					- Nom du projet </a:t>
            </a:r>
            <a:br>
              <a:rPr lang="fr-FR" b="1"/>
            </a:br>
            <a:br>
              <a:rPr lang="fr-FR" sz="2200" i="1"/>
            </a:br>
            <a:endParaRPr lang="fr-FR" sz="2200" i="1"/>
          </a:p>
        </p:txBody>
      </p:sp>
    </p:spTree>
    <p:extLst>
      <p:ext uri="{BB962C8B-B14F-4D97-AF65-F5344CB8AC3E}">
        <p14:creationId xmlns:p14="http://schemas.microsoft.com/office/powerpoint/2010/main" val="6427958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05/06/2026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Synthèse du projet / Structure – Nom du Projet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8BE3429-FDD7-4CF7-A08F-781D819FB41F}"/>
              </a:ext>
            </a:extLst>
          </p:cNvPr>
          <p:cNvSpPr/>
          <p:nvPr/>
        </p:nvSpPr>
        <p:spPr>
          <a:xfrm>
            <a:off x="604770" y="3396344"/>
            <a:ext cx="4138679" cy="221819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Coût du projet 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XXXXXXX,XX € HT</a:t>
            </a:r>
          </a:p>
          <a:p>
            <a:pPr>
              <a:buClr>
                <a:schemeClr val="accent2"/>
              </a:buClr>
            </a:pPr>
            <a:endParaRPr lang="fr-FR">
              <a:solidFill>
                <a:schemeClr val="tx1"/>
              </a:solidFill>
            </a:endParaRPr>
          </a:p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Subvention sollicitée: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XXXXXX,XX € </a:t>
            </a:r>
            <a:r>
              <a:rPr lang="fr-FR">
                <a:solidFill>
                  <a:schemeClr val="accent1"/>
                </a:solidFill>
              </a:rPr>
              <a:t>dont : 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fr-FR">
                <a:solidFill>
                  <a:schemeClr val="tx1"/>
                </a:solidFill>
              </a:rPr>
              <a:t>XXXXX,XX € </a:t>
            </a:r>
            <a:r>
              <a:rPr lang="fr-FR">
                <a:solidFill>
                  <a:schemeClr val="accent1"/>
                </a:solidFill>
              </a:rPr>
              <a:t>en fonctionnement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fr-FR">
                <a:solidFill>
                  <a:schemeClr val="tx1"/>
                </a:solidFill>
              </a:rPr>
              <a:t>XXXXX,XX € </a:t>
            </a:r>
            <a:r>
              <a:rPr lang="fr-FR">
                <a:solidFill>
                  <a:schemeClr val="accent1"/>
                </a:solidFill>
              </a:rPr>
              <a:t>en investissement</a:t>
            </a:r>
          </a:p>
          <a:p>
            <a:pPr>
              <a:buClr>
                <a:schemeClr val="accent2"/>
              </a:buClr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570D794-47FC-474F-B216-CFDDBB143218}"/>
              </a:ext>
            </a:extLst>
          </p:cNvPr>
          <p:cNvSpPr/>
          <p:nvPr/>
        </p:nvSpPr>
        <p:spPr>
          <a:xfrm>
            <a:off x="5122032" y="3967843"/>
            <a:ext cx="6722414" cy="164669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Contact référent :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Civilité, nom /prénom : 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Fonction au sein de l'organisme bénéficiaire : 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Tél. 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Adresse électronique 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45BC4A-3A5D-44FA-BD75-23142B3E4E0D}"/>
              </a:ext>
            </a:extLst>
          </p:cNvPr>
          <p:cNvSpPr/>
          <p:nvPr/>
        </p:nvSpPr>
        <p:spPr>
          <a:xfrm>
            <a:off x="604770" y="911152"/>
            <a:ext cx="4138679" cy="221819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Description synthétique du projet 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XXXXX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8E5A09-2189-4B16-A4E0-9F07624BBD14}"/>
              </a:ext>
            </a:extLst>
          </p:cNvPr>
          <p:cNvSpPr/>
          <p:nvPr/>
        </p:nvSpPr>
        <p:spPr>
          <a:xfrm>
            <a:off x="5122032" y="911152"/>
            <a:ext cx="6722414" cy="126054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Partenaires du projet 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XXXX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F3777B-AF4C-410B-8980-F57E300239A1}"/>
              </a:ext>
            </a:extLst>
          </p:cNvPr>
          <p:cNvSpPr/>
          <p:nvPr/>
        </p:nvSpPr>
        <p:spPr>
          <a:xfrm>
            <a:off x="5100746" y="2439498"/>
            <a:ext cx="6743700" cy="126054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Principaux indicateurs de réussite du projet </a:t>
            </a:r>
            <a:r>
              <a:rPr lang="fr-FR" i="1">
                <a:solidFill>
                  <a:schemeClr val="accent1"/>
                </a:solidFill>
              </a:rPr>
              <a:t>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XXXXX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35244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05/06/2026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Eléments préliminaires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435582" y="917217"/>
            <a:ext cx="7557803" cy="3433608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fr-FR" sz="12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700">
                <a:solidFill>
                  <a:schemeClr val="tx1">
                    <a:lumMod val="95000"/>
                    <a:lumOff val="5000"/>
                  </a:schemeClr>
                </a:solidFill>
              </a:rPr>
              <a:t>Le présent support de présentation, complété en respectant le nombre de diapositive initiale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700">
                <a:solidFill>
                  <a:schemeClr val="tx1">
                    <a:lumMod val="95000"/>
                    <a:lumOff val="5000"/>
                  </a:schemeClr>
                </a:solidFill>
              </a:rPr>
              <a:t>La fiche signalétique du projet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700">
                <a:solidFill>
                  <a:schemeClr val="tx1">
                    <a:lumMod val="95000"/>
                    <a:lumOff val="5000"/>
                  </a:schemeClr>
                </a:solidFill>
              </a:rPr>
              <a:t>Le plan de financement du projet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700">
                <a:solidFill>
                  <a:schemeClr val="tx1">
                    <a:lumMod val="95000"/>
                    <a:lumOff val="5000"/>
                  </a:schemeClr>
                </a:solidFill>
              </a:rPr>
              <a:t>Un courrier de l’exécutif de la structure publique faisant état de la demande de financement et présentant le tour de table éventuel réalisé auprès d’autres financeurs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700">
                <a:solidFill>
                  <a:schemeClr val="tx1">
                    <a:lumMod val="95000"/>
                    <a:lumOff val="5000"/>
                  </a:schemeClr>
                </a:solidFill>
              </a:rPr>
              <a:t>Pour les communes et EPT, la délibération ou le projet de délibération de l’organe délibérant approuvant le projet et autorisant la demande de subventions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700">
                <a:solidFill>
                  <a:schemeClr val="tx1">
                    <a:lumMod val="95000"/>
                    <a:lumOff val="5000"/>
                  </a:schemeClr>
                </a:solidFill>
              </a:rPr>
              <a:t>Pour tout autre type de structure publique : un document attestant de l’existence de la structure (délibération constitutive…) </a:t>
            </a: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AABA7DD-EE06-4A41-A104-4D1D0D22DBCD}"/>
              </a:ext>
            </a:extLst>
          </p:cNvPr>
          <p:cNvSpPr/>
          <p:nvPr/>
        </p:nvSpPr>
        <p:spPr>
          <a:xfrm>
            <a:off x="604770" y="756177"/>
            <a:ext cx="5047635" cy="289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>
                <a:solidFill>
                  <a:schemeClr val="accent2"/>
                </a:solidFill>
              </a:rPr>
              <a:t>Eléments constitutifs du dossier de candidature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BE2FCB1-9A6D-4E76-B769-8DA396119DC0}"/>
              </a:ext>
            </a:extLst>
          </p:cNvPr>
          <p:cNvSpPr/>
          <p:nvPr/>
        </p:nvSpPr>
        <p:spPr>
          <a:xfrm>
            <a:off x="429233" y="4503266"/>
            <a:ext cx="7557802" cy="1183516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fr-FR" sz="105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r>
              <a:rPr lang="fr-FR" sz="1700">
                <a:solidFill>
                  <a:schemeClr val="tx1">
                    <a:lumMod val="95000"/>
                    <a:lumOff val="5000"/>
                  </a:schemeClr>
                </a:solidFill>
              </a:rPr>
              <a:t>L’ensemble des pièces constitutives du dossier de candidature doit être transmis par mail à l’adresse suivante : </a:t>
            </a:r>
          </a:p>
          <a:p>
            <a:pPr algn="ctr">
              <a:buClr>
                <a:schemeClr val="accent2"/>
              </a:buClr>
            </a:pPr>
            <a:r>
              <a:rPr lang="fr-FR" sz="170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inno-num@metropolegrandparis.fr</a:t>
            </a:r>
            <a:endParaRPr lang="fr-FR" sz="17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r>
              <a:rPr lang="fr-FR" sz="200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7970D99-3DB3-4EF2-ABC1-AA4D55AFCB91}"/>
              </a:ext>
            </a:extLst>
          </p:cNvPr>
          <p:cNvSpPr/>
          <p:nvPr/>
        </p:nvSpPr>
        <p:spPr>
          <a:xfrm>
            <a:off x="604770" y="4350825"/>
            <a:ext cx="3951515" cy="290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>
                <a:solidFill>
                  <a:schemeClr val="accent2"/>
                </a:solidFill>
              </a:rPr>
              <a:t>Modalités de transmission du dossier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F2C6377-ACBA-425D-A3C0-63C318BF96B8}"/>
              </a:ext>
            </a:extLst>
          </p:cNvPr>
          <p:cNvSpPr/>
          <p:nvPr/>
        </p:nvSpPr>
        <p:spPr>
          <a:xfrm>
            <a:off x="8266305" y="917217"/>
            <a:ext cx="3664600" cy="4769565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fr-FR" sz="24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E7B9F5-096E-43A0-B28C-678760C7527F}"/>
              </a:ext>
            </a:extLst>
          </p:cNvPr>
          <p:cNvSpPr/>
          <p:nvPr/>
        </p:nvSpPr>
        <p:spPr>
          <a:xfrm>
            <a:off x="8804598" y="772302"/>
            <a:ext cx="2547256" cy="289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accent2"/>
                </a:solidFill>
              </a:rPr>
              <a:t>Légende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19F46D-F8CF-47B8-A585-FA4A703E88C6}"/>
              </a:ext>
            </a:extLst>
          </p:cNvPr>
          <p:cNvSpPr/>
          <p:nvPr/>
        </p:nvSpPr>
        <p:spPr>
          <a:xfrm>
            <a:off x="8392575" y="1492709"/>
            <a:ext cx="3371300" cy="17471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fr-FR" sz="1700">
                <a:solidFill>
                  <a:schemeClr val="tx1">
                    <a:lumMod val="95000"/>
                    <a:lumOff val="5000"/>
                  </a:schemeClr>
                </a:solidFill>
              </a:rPr>
              <a:t>Les informations indiquées sont des aides au remplissage, elles n’ont pas vocation à apparaitre dans votre dossier finalisé</a:t>
            </a:r>
          </a:p>
          <a:p>
            <a:pPr marL="285750" indent="-285750" algn="ctr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16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AFC2BD-27F3-4911-AFE4-370F7E59F318}"/>
              </a:ext>
            </a:extLst>
          </p:cNvPr>
          <p:cNvSpPr/>
          <p:nvPr/>
        </p:nvSpPr>
        <p:spPr>
          <a:xfrm>
            <a:off x="8539226" y="3670442"/>
            <a:ext cx="3118759" cy="165098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buClr>
                <a:schemeClr val="accent2"/>
              </a:buClr>
            </a:pPr>
            <a:endParaRPr lang="fr-FR" sz="2000">
              <a:solidFill>
                <a:schemeClr val="accent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DF9627-BC67-42EA-83CE-4D660A41DF5B}"/>
              </a:ext>
            </a:extLst>
          </p:cNvPr>
          <p:cNvSpPr/>
          <p:nvPr/>
        </p:nvSpPr>
        <p:spPr>
          <a:xfrm>
            <a:off x="8895624" y="3909119"/>
            <a:ext cx="2365203" cy="12746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fr-FR" sz="1700">
                <a:solidFill>
                  <a:schemeClr val="tx1">
                    <a:lumMod val="95000"/>
                    <a:lumOff val="5000"/>
                  </a:schemeClr>
                </a:solidFill>
              </a:rPr>
              <a:t>Les informations dans ces encarts sont à remplir en respectant le formalisme indiqué</a:t>
            </a:r>
          </a:p>
        </p:txBody>
      </p:sp>
    </p:spTree>
    <p:extLst>
      <p:ext uri="{BB962C8B-B14F-4D97-AF65-F5344CB8AC3E}">
        <p14:creationId xmlns:p14="http://schemas.microsoft.com/office/powerpoint/2010/main" val="1936380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05/06/2026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Thématique du projet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CE21BC-F679-4377-A360-18D45FD74CAF}"/>
              </a:ext>
            </a:extLst>
          </p:cNvPr>
          <p:cNvSpPr/>
          <p:nvPr/>
        </p:nvSpPr>
        <p:spPr>
          <a:xfrm>
            <a:off x="218089" y="774786"/>
            <a:ext cx="11875940" cy="496536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Colorer la ou les thématiques du projet : </a:t>
            </a:r>
          </a:p>
          <a:p>
            <a:pPr marL="546100">
              <a:spcAft>
                <a:spcPts val="6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Services publics numériques aux habitants</a:t>
            </a:r>
          </a:p>
          <a:p>
            <a:pPr marL="546100">
              <a:spcAft>
                <a:spcPts val="6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Transition numérique du fonctionnement et de l’organisation de la collectivité</a:t>
            </a:r>
          </a:p>
          <a:p>
            <a:pPr marL="546100">
              <a:spcAft>
                <a:spcPts val="6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Urbanisme, d’aménagement urbain, de construction </a:t>
            </a:r>
          </a:p>
          <a:p>
            <a:pPr marL="546100">
              <a:spcAft>
                <a:spcPts val="6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Habitat</a:t>
            </a:r>
          </a:p>
          <a:p>
            <a:pPr marL="546100">
              <a:spcAft>
                <a:spcPts val="6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Environnement en zone urbaine dense (gestion de l’énergie, lutte contre les pollutions, biodiversité, renaturation de la ville, alimentation, etc.)</a:t>
            </a:r>
          </a:p>
          <a:p>
            <a:pPr marL="546100">
              <a:spcAft>
                <a:spcPts val="6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Economie circulaire</a:t>
            </a:r>
          </a:p>
          <a:p>
            <a:pPr marL="546100">
              <a:spcAft>
                <a:spcPts val="6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Mobilités douces et durables</a:t>
            </a:r>
          </a:p>
          <a:p>
            <a:pPr marL="546100">
              <a:spcAft>
                <a:spcPts val="6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Logistique</a:t>
            </a:r>
          </a:p>
          <a:p>
            <a:pPr marL="546100">
              <a:spcAft>
                <a:spcPts val="600"/>
              </a:spcAft>
              <a:buClr>
                <a:schemeClr val="accent2"/>
              </a:buClr>
            </a:pPr>
            <a:r>
              <a:rPr lang="fr-FR" dirty="0">
                <a:solidFill>
                  <a:schemeClr val="tx1"/>
                </a:solidFill>
              </a:rPr>
              <a:t>Economie de proximité (</a:t>
            </a:r>
            <a:r>
              <a:rPr lang="fr-FR" dirty="0" err="1">
                <a:solidFill>
                  <a:schemeClr val="tx1"/>
                </a:solidFill>
              </a:rPr>
              <a:t>retail</a:t>
            </a:r>
            <a:r>
              <a:rPr lang="fr-FR" dirty="0">
                <a:solidFill>
                  <a:schemeClr val="tx1"/>
                </a:solidFill>
              </a:rPr>
              <a:t>, artisanat)</a:t>
            </a:r>
            <a:endParaRPr lang="fr-FR" dirty="0">
              <a:solidFill>
                <a:schemeClr val="tx1"/>
              </a:solidFill>
              <a:ea typeface="Calibri"/>
              <a:cs typeface="Calibri"/>
            </a:endParaRPr>
          </a:p>
          <a:p>
            <a:pPr marL="546100">
              <a:spcAft>
                <a:spcPts val="6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Tourisme et culture</a:t>
            </a:r>
            <a:endParaRPr lang="fr-FR">
              <a:solidFill>
                <a:schemeClr val="tx1"/>
              </a:solidFill>
              <a:ea typeface="Calibri"/>
              <a:cs typeface="Calibri"/>
            </a:endParaRPr>
          </a:p>
          <a:p>
            <a:pPr marL="546100">
              <a:spcAft>
                <a:spcPts val="6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Programme Numérique pour Tous</a:t>
            </a:r>
            <a:endParaRPr lang="fr-FR">
              <a:solidFill>
                <a:schemeClr val="tx1"/>
              </a:solidFill>
              <a:ea typeface="Calibri"/>
              <a:cs typeface="Calibri"/>
            </a:endParaRPr>
          </a:p>
          <a:p>
            <a:pPr marL="546100">
              <a:spcAft>
                <a:spcPts val="6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Programme Cybersécurité des communes (CYBIAH)</a:t>
            </a:r>
          </a:p>
          <a:p>
            <a:pPr>
              <a:buClr>
                <a:schemeClr val="accent2"/>
              </a:buClr>
            </a:pPr>
            <a:endParaRPr lang="fr-FR">
              <a:solidFill>
                <a:schemeClr val="tx1"/>
              </a:solidFill>
            </a:endParaRPr>
          </a:p>
          <a:p>
            <a:pPr>
              <a:buClr>
                <a:schemeClr val="accent2"/>
              </a:buClr>
            </a:pPr>
            <a:endParaRPr lang="fr-FR">
              <a:solidFill>
                <a:schemeClr val="tx1"/>
              </a:solidFill>
            </a:endParaRPr>
          </a:p>
          <a:p>
            <a:pPr>
              <a:buClr>
                <a:schemeClr val="accent2"/>
              </a:buClr>
            </a:pPr>
            <a:r>
              <a:rPr lang="fr-FR" dirty="0">
                <a:solidFill>
                  <a:schemeClr val="tx1"/>
                </a:solidFill>
              </a:rPr>
              <a:t> </a:t>
            </a:r>
            <a:endParaRPr lang="fr-FR" dirty="0">
              <a:solidFill>
                <a:schemeClr val="tx1"/>
              </a:solidFill>
              <a:ea typeface="Calibri"/>
              <a:cs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EB6F89-72A8-4599-B34A-D7548B0E8B23}"/>
              </a:ext>
            </a:extLst>
          </p:cNvPr>
          <p:cNvSpPr/>
          <p:nvPr/>
        </p:nvSpPr>
        <p:spPr>
          <a:xfrm>
            <a:off x="495829" y="1103268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3EB992-BE14-4E94-9184-4D5E17030B59}"/>
              </a:ext>
            </a:extLst>
          </p:cNvPr>
          <p:cNvSpPr/>
          <p:nvPr/>
        </p:nvSpPr>
        <p:spPr>
          <a:xfrm>
            <a:off x="495829" y="1494982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2"/>
              </a:solidFill>
              <a:highlight>
                <a:srgbClr val="00519E"/>
              </a:highligh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2E421C-E212-4CF9-BD25-FA51E02FB74F}"/>
              </a:ext>
            </a:extLst>
          </p:cNvPr>
          <p:cNvSpPr/>
          <p:nvPr/>
        </p:nvSpPr>
        <p:spPr>
          <a:xfrm>
            <a:off x="495829" y="1828166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CE9212-9FBD-40EC-9B39-57C0A61A23F3}"/>
              </a:ext>
            </a:extLst>
          </p:cNvPr>
          <p:cNvSpPr/>
          <p:nvPr/>
        </p:nvSpPr>
        <p:spPr>
          <a:xfrm>
            <a:off x="495829" y="2180436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4A834E-7F2A-40AE-9F18-14FF635DB201}"/>
              </a:ext>
            </a:extLst>
          </p:cNvPr>
          <p:cNvSpPr/>
          <p:nvPr/>
        </p:nvSpPr>
        <p:spPr>
          <a:xfrm>
            <a:off x="495829" y="2532706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8752A5-9F7E-4284-8CA3-526164688C6C}"/>
              </a:ext>
            </a:extLst>
          </p:cNvPr>
          <p:cNvSpPr/>
          <p:nvPr/>
        </p:nvSpPr>
        <p:spPr>
          <a:xfrm>
            <a:off x="495829" y="3156138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8EE2113-F3CC-4E53-936F-3EA2DDBAA4AF}"/>
              </a:ext>
            </a:extLst>
          </p:cNvPr>
          <p:cNvSpPr/>
          <p:nvPr/>
        </p:nvSpPr>
        <p:spPr>
          <a:xfrm>
            <a:off x="495829" y="3514801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90EB1E5-65F7-4A9A-A732-6666A7662C6A}"/>
              </a:ext>
            </a:extLst>
          </p:cNvPr>
          <p:cNvSpPr/>
          <p:nvPr/>
        </p:nvSpPr>
        <p:spPr>
          <a:xfrm>
            <a:off x="495829" y="3857348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E9F3F0C-C541-4DF7-8397-9E9996EC4760}"/>
              </a:ext>
            </a:extLst>
          </p:cNvPr>
          <p:cNvSpPr/>
          <p:nvPr/>
        </p:nvSpPr>
        <p:spPr>
          <a:xfrm>
            <a:off x="495829" y="4233419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B0CC7F3-1899-4776-B964-C4F3821B31BD}"/>
              </a:ext>
            </a:extLst>
          </p:cNvPr>
          <p:cNvSpPr/>
          <p:nvPr/>
        </p:nvSpPr>
        <p:spPr>
          <a:xfrm>
            <a:off x="495829" y="4552059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33277D-692F-C8B7-DEF4-BF643A16D368}"/>
              </a:ext>
            </a:extLst>
          </p:cNvPr>
          <p:cNvSpPr/>
          <p:nvPr/>
        </p:nvSpPr>
        <p:spPr>
          <a:xfrm>
            <a:off x="495829" y="4895600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2C9A06F-3AC5-B3EA-3C46-02B9E6042E73}"/>
              </a:ext>
            </a:extLst>
          </p:cNvPr>
          <p:cNvSpPr/>
          <p:nvPr/>
        </p:nvSpPr>
        <p:spPr>
          <a:xfrm>
            <a:off x="495829" y="5239141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4866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05/06/2026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Présentation du porteur de projet et du lieu d’expérimentation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1253438" y="1521894"/>
            <a:ext cx="8119754" cy="33963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Chiffres-clés : </a:t>
            </a: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Nombre d’agents</a:t>
            </a: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Population concernée</a:t>
            </a: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Superficie du territoire</a:t>
            </a: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Nombre de structure en lien avec le projet</a:t>
            </a: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… </a:t>
            </a: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Eventuels éléments cartographiques</a:t>
            </a: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Données autour de la thématique du projet (économie, environnement, habitat…)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637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05/06/2026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Présentation de la problématique relative au projet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604769" y="1518558"/>
            <a:ext cx="9917093" cy="33963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Etat des lieux de l’existant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Description des difficultés rencontrées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Indicateurs qualitatifs et/ou quantitatifs permettant de qualifier le besoin</a:t>
            </a: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Caractérisation de la population cible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Lien de la problématique avec la mise en place du projet…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344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05/06/2026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Présentation de la solution proposée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604771" y="1027496"/>
            <a:ext cx="10764370" cy="3379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Descriptif de la solution</a:t>
            </a: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Quelles sont les fonctionnalités clés de la solution ? (Ex : gestion centralisée, connexion avec d’autres applications, traitement intelligent av</a:t>
            </a:r>
            <a:r>
              <a:rPr lang="fr-FR" sz="1400" dirty="0">
                <a:solidFill>
                  <a:schemeClr val="tx1"/>
                </a:solidFill>
              </a:rPr>
              <a:t>ec IA, etc….)</a:t>
            </a:r>
            <a:endParaRPr lang="fr-FR" sz="1400" dirty="0">
              <a:solidFill>
                <a:schemeClr val="tx1"/>
              </a:solidFill>
              <a:ea typeface="Calibri"/>
              <a:cs typeface="Calibri"/>
            </a:endParaRP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/>
                </a:solidFill>
                <a:ea typeface="Calibri"/>
                <a:cs typeface="Calibri"/>
              </a:rPr>
              <a:t>La solution mobilise-t-elle des briques technologiques innovantes ? Si oui lesquelles ?</a:t>
            </a: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/>
                </a:solidFill>
              </a:rPr>
              <a:t>Quel type de déploiement ? (achat, location, Saas...) </a:t>
            </a:r>
            <a:endParaRPr lang="fr-FR" sz="1400" dirty="0">
              <a:solidFill>
                <a:schemeClr val="tx1"/>
              </a:solidFill>
              <a:ea typeface="Calibri"/>
              <a:cs typeface="Calibri"/>
            </a:endParaRP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/>
                </a:solidFill>
              </a:rPr>
              <a:t>Quel niveau de maturité de la solution ? (phase de conception, d'expérimentation, d’industrialisation)</a:t>
            </a:r>
            <a:endParaRPr lang="fr-FR" sz="1400" dirty="0">
              <a:solidFill>
                <a:schemeClr val="tx1"/>
              </a:solidFill>
              <a:ea typeface="Calibri"/>
              <a:cs typeface="Calibri"/>
            </a:endParaRP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/>
                </a:solidFill>
              </a:rPr>
              <a:t>La solution était déjà commercialisée et si oui depuis combien de temps ?</a:t>
            </a:r>
            <a:endParaRPr lang="fr-FR" sz="1400" dirty="0">
              <a:solidFill>
                <a:schemeClr val="tx1"/>
              </a:solidFill>
              <a:ea typeface="Calibri"/>
              <a:cs typeface="Calibri"/>
            </a:endParaRP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/>
                </a:solidFill>
              </a:rPr>
              <a:t>Est-elle adaptée aux spécificités des acteurs publics ?</a:t>
            </a:r>
            <a:endParaRPr lang="fr-FR" sz="1400" dirty="0">
              <a:solidFill>
                <a:schemeClr val="tx1"/>
              </a:solidFill>
              <a:ea typeface="Calibri"/>
              <a:cs typeface="Calibri"/>
            </a:endParaRP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rgbClr val="FF0000"/>
                </a:solidFill>
                <a:ea typeface="Calibri"/>
                <a:cs typeface="Calibri"/>
              </a:rPr>
              <a:t>Comment </a:t>
            </a:r>
            <a:r>
              <a:rPr lang="fr-FR" sz="1400">
                <a:solidFill>
                  <a:srgbClr val="FF0000"/>
                </a:solidFill>
                <a:ea typeface="Calibri"/>
                <a:cs typeface="Calibri"/>
              </a:rPr>
              <a:t>avez-vous trouvé la solution ?</a:t>
            </a:r>
          </a:p>
          <a:p>
            <a:pPr lvl="1">
              <a:buClr>
                <a:schemeClr val="accent2"/>
              </a:buClr>
            </a:pPr>
            <a:endParaRPr lang="fr-FR" sz="1400" dirty="0">
              <a:solidFill>
                <a:srgbClr val="FF0000"/>
              </a:solidFill>
              <a:ea typeface="Calibri"/>
              <a:cs typeface="Calibri"/>
            </a:endParaRPr>
          </a:p>
          <a:p>
            <a:pPr marL="2857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La solution a-t-elle obtenu des prix ou labels ?</a:t>
            </a:r>
          </a:p>
          <a:p>
            <a:pPr>
              <a:buClr>
                <a:schemeClr val="accent2"/>
              </a:buClr>
            </a:pP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Descriptif de l’écosystème innovant</a:t>
            </a: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/>
                </a:solidFill>
              </a:rPr>
              <a:t>Descriptif de l’entreprise ou autre organisme porteur de solution </a:t>
            </a:r>
            <a:endParaRPr lang="fr-FR" sz="1400" dirty="0">
              <a:solidFill>
                <a:schemeClr val="tx1"/>
              </a:solidFill>
              <a:ea typeface="Calibri"/>
              <a:cs typeface="Calibri"/>
            </a:endParaRP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/>
                </a:solidFill>
              </a:rPr>
              <a:t>Cet organisme appartient-il à un incubateur, pépinières, cluster ou  pôles de compétitivité ? Si oui lequel ? </a:t>
            </a:r>
            <a:endParaRPr lang="fr-FR" sz="1600" dirty="0">
              <a:solidFill>
                <a:schemeClr val="tx1"/>
              </a:solidFill>
            </a:endParaRPr>
          </a:p>
          <a:p>
            <a:pPr marL="2857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Justification de l'adéquation de la solution à la problématique identifiée</a:t>
            </a:r>
            <a:endParaRPr lang="fr-FR" sz="1600" dirty="0">
              <a:solidFill>
                <a:schemeClr val="tx1">
                  <a:lumMod val="95000"/>
                  <a:lumOff val="5000"/>
                </a:schemeClr>
              </a:solidFill>
              <a:ea typeface="Calibri"/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Eventuel benchmark de solutions possibles et/ou retours de collectivités expérimentatrices de ce type de solution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65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05/06/2026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Présentation des modalités de mise en œuvre du projet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1164921" y="1518558"/>
            <a:ext cx="10041746" cy="33963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Descriptif de l’équipe mobilisée en interne pour la mise en œuvre du projet </a:t>
            </a: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Descriptif de la mise en œuvre de l’appropriation des solutions de la part des usagers et agents</a:t>
            </a: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Liste des partenaires du projet</a:t>
            </a: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Descriptif des modalités de contractualisation 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ea typeface="Calibri"/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Descriptif des grandes étapes du projet et de leur durée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55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05/06/2026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Présentation du plan de financement du projet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884903" y="1518558"/>
            <a:ext cx="11041625" cy="33963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Détails des estimations des coûts</a:t>
            </a: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ea typeface="Calibri"/>
                <a:cs typeface="Calibri"/>
              </a:rPr>
              <a:t> </a:t>
            </a:r>
            <a:r>
              <a:rPr lang="fr-FR" sz="1400" i="1">
                <a:solidFill>
                  <a:srgbClr val="FF0000"/>
                </a:solidFill>
                <a:ea typeface="Calibri"/>
                <a:cs typeface="Calibri"/>
              </a:rPr>
              <a:t> (nb : prise en compte du montage financier du projet sur une durée maximum de 2 ans)</a:t>
            </a:r>
            <a:endParaRPr lang="fr-FR"/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Hypothèses mobilisées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Co-financements recherchés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endParaRPr lang="fr-FR" sz="1400" i="1">
              <a:solidFill>
                <a:srgbClr val="FF0000"/>
              </a:solidFill>
              <a:ea typeface="Calibri"/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348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745A5-8E76-0B42-F381-E66580B74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66FE50A-D9D1-8957-D257-596A3DE1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05/06/2026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DD370F71-DAC6-BDD5-D99E-EE0EBE6292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A7BAA15-E974-1AF7-19C7-B4FEF9C8145D}"/>
              </a:ext>
            </a:extLst>
          </p:cNvPr>
          <p:cNvSpPr txBox="1"/>
          <p:nvPr/>
        </p:nvSpPr>
        <p:spPr>
          <a:xfrm>
            <a:off x="453042" y="158514"/>
            <a:ext cx="10764371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/>
              </a:rPr>
              <a:t>Elément visuel du projet </a:t>
            </a:r>
            <a:r>
              <a:rPr lang="fr-FR" sz="2400" i="1">
                <a:solidFill>
                  <a:srgbClr val="004F9E"/>
                </a:solidFill>
                <a:latin typeface="+mj-lt"/>
                <a:cs typeface="Arial"/>
              </a:rPr>
              <a:t>(si pertinent)</a:t>
            </a:r>
            <a:endParaRPr lang="fr-FR" sz="2400" i="1">
              <a:solidFill>
                <a:srgbClr val="FF0000"/>
              </a:solidFill>
              <a:latin typeface="+mj-lt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5284875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MGP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05364"/>
      </a:accent1>
      <a:accent2>
        <a:srgbClr val="2D5AA9"/>
      </a:accent2>
      <a:accent3>
        <a:srgbClr val="F7E8D5"/>
      </a:accent3>
      <a:accent4>
        <a:srgbClr val="EFC25B"/>
      </a:accent4>
      <a:accent5>
        <a:srgbClr val="5B9BD5"/>
      </a:accent5>
      <a:accent6>
        <a:srgbClr val="E3ADB2"/>
      </a:accent6>
      <a:hlink>
        <a:srgbClr val="0563C1"/>
      </a:hlink>
      <a:folHlink>
        <a:srgbClr val="70AD4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5C389EC06D4340A517EF19FF53478F" ma:contentTypeVersion="30" ma:contentTypeDescription="Crée un document." ma:contentTypeScope="" ma:versionID="03462b5f23fadfaa4fca13259ef8d338">
  <xsd:schema xmlns:xsd="http://www.w3.org/2001/XMLSchema" xmlns:xs="http://www.w3.org/2001/XMLSchema" xmlns:p="http://schemas.microsoft.com/office/2006/metadata/properties" xmlns:ns2="fd3f385b-b32c-42e7-bb94-24a840f6edbb" xmlns:ns3="15f5d272-a6ce-468f-a22d-2b3c4fbda1e3" targetNamespace="http://schemas.microsoft.com/office/2006/metadata/properties" ma:root="true" ma:fieldsID="d2b6385e558177c540809587615cafb1" ns2:_="" ns3:_="">
    <xsd:import namespace="fd3f385b-b32c-42e7-bb94-24a840f6edbb"/>
    <xsd:import namespace="15f5d272-a6ce-468f-a22d-2b3c4fbda1e3"/>
    <xsd:element name="properties">
      <xsd:complexType>
        <xsd:sequence>
          <xsd:element name="documentManagement">
            <xsd:complexType>
              <xsd:all>
                <xsd:element ref="ns2:_Flow_SignoffStatus" minOccurs="0"/>
                <xsd:element ref="ns2:Dossier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a69d2be5-69f2-48e2-8cb9-14c981ad36edCountryOrRegion" minOccurs="0"/>
                <xsd:element ref="ns2:a69d2be5-69f2-48e2-8cb9-14c981ad36edState" minOccurs="0"/>
                <xsd:element ref="ns2:a69d2be5-69f2-48e2-8cb9-14c981ad36edCity" minOccurs="0"/>
                <xsd:element ref="ns2:a69d2be5-69f2-48e2-8cb9-14c981ad36edPostalCode" minOccurs="0"/>
                <xsd:element ref="ns2:a69d2be5-69f2-48e2-8cb9-14c981ad36edStreet" minOccurs="0"/>
                <xsd:element ref="ns2:a69d2be5-69f2-48e2-8cb9-14c981ad36edGeoLoc" minOccurs="0"/>
                <xsd:element ref="ns2:a69d2be5-69f2-48e2-8cb9-14c981ad36edDispName" minOccurs="0"/>
                <xsd:element ref="ns2:Valid_x00e9_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3f385b-b32c-42e7-bb94-24a840f6edbb" elementFormDefault="qualified">
    <xsd:import namespace="http://schemas.microsoft.com/office/2006/documentManagement/types"/>
    <xsd:import namespace="http://schemas.microsoft.com/office/infopath/2007/PartnerControls"/>
    <xsd:element name="_Flow_SignoffStatus" ma:index="2" nillable="true" ma:displayName="État de validation" ma:internalName="_x00c9_tat_x0020_de_x0020_validation" ma:readOnly="false">
      <xsd:simpleType>
        <xsd:restriction base="dms:Text"/>
      </xsd:simpleType>
    </xsd:element>
    <xsd:element name="Dossier" ma:index="4" nillable="true" ma:displayName="Dossier" ma:format="Dropdown" ma:internalName="Dossier" ma:readOnly="false">
      <xsd:simpleType>
        <xsd:restriction base="dms:Unknown"/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8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9" nillable="true" ma:displayName="MediaServiceAutoTags" ma:hidden="true" ma:internalName="MediaServiceAutoTags" ma:readOnly="true">
      <xsd:simpleType>
        <xsd:restriction base="dms:Text"/>
      </xsd:simpleType>
    </xsd:element>
    <xsd:element name="MediaServiceLocation" ma:index="10" nillable="true" ma:displayName="MediaServiceLocation" ma:hidden="true" ma:internalName="MediaServiceLocation" ma:readOnly="true">
      <xsd:simpleType>
        <xsd:restriction base="dms:Text"/>
      </xsd:simpleType>
    </xsd:element>
    <xsd:element name="MediaServiceOCR" ma:index="11" nillable="true" ma:displayName="MediaServiceOCR" ma:hidden="true" ma:internalName="MediaServiceOCR" ma:readOnly="true">
      <xsd:simpleType>
        <xsd:restriction base="dms:Note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true">
      <xsd:simpleType>
        <xsd:restriction base="dms:Note"/>
      </xsd:simpleType>
    </xsd:element>
    <xsd:element name="MediaLengthInSeconds" ma:index="18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a6d23c22-2da9-47d7-a506-1ec888fad5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a69d2be5-69f2-48e2-8cb9-14c981ad36edCountryOrRegion" ma:index="26" nillable="true" ma:displayName="Dossier : Pays/région" ma:hidden="true" ma:internalName="CountryOrRegion" ma:readOnly="true">
      <xsd:simpleType>
        <xsd:restriction base="dms:Text"/>
      </xsd:simpleType>
    </xsd:element>
    <xsd:element name="a69d2be5-69f2-48e2-8cb9-14c981ad36edState" ma:index="27" nillable="true" ma:displayName="Dossier : État" ma:hidden="true" ma:internalName="State" ma:readOnly="true">
      <xsd:simpleType>
        <xsd:restriction base="dms:Text"/>
      </xsd:simpleType>
    </xsd:element>
    <xsd:element name="a69d2be5-69f2-48e2-8cb9-14c981ad36edCity" ma:index="28" nillable="true" ma:displayName="Dossier : Ville" ma:hidden="true" ma:internalName="City" ma:readOnly="true">
      <xsd:simpleType>
        <xsd:restriction base="dms:Text"/>
      </xsd:simpleType>
    </xsd:element>
    <xsd:element name="a69d2be5-69f2-48e2-8cb9-14c981ad36edPostalCode" ma:index="29" nillable="true" ma:displayName="Dossier : Code postal" ma:hidden="true" ma:internalName="PostalCode" ma:readOnly="true">
      <xsd:simpleType>
        <xsd:restriction base="dms:Text"/>
      </xsd:simpleType>
    </xsd:element>
    <xsd:element name="a69d2be5-69f2-48e2-8cb9-14c981ad36edStreet" ma:index="30" nillable="true" ma:displayName="Dossier : Rue" ma:hidden="true" ma:internalName="Street" ma:readOnly="true">
      <xsd:simpleType>
        <xsd:restriction base="dms:Text"/>
      </xsd:simpleType>
    </xsd:element>
    <xsd:element name="a69d2be5-69f2-48e2-8cb9-14c981ad36edGeoLoc" ma:index="31" nillable="true" ma:displayName="Dossier : Coordonnées" ma:hidden="true" ma:internalName="GeoLoc" ma:readOnly="true">
      <xsd:simpleType>
        <xsd:restriction base="dms:Unknown"/>
      </xsd:simpleType>
    </xsd:element>
    <xsd:element name="a69d2be5-69f2-48e2-8cb9-14c981ad36edDispName" ma:index="32" nillable="true" ma:displayName="Dossier : nom" ma:hidden="true" ma:internalName="DispName" ma:readOnly="true">
      <xsd:simpleType>
        <xsd:restriction base="dms:Text"/>
      </xsd:simpleType>
    </xsd:element>
    <xsd:element name="Valid_x00e9_" ma:index="33" nillable="true" ma:displayName="Validé" ma:default="0" ma:format="Dropdown" ma:hidden="true" ma:internalName="Valid_x00e9_" ma:readOnly="false">
      <xsd:simpleType>
        <xsd:restriction base="dms:Boolean"/>
      </xsd:simpleType>
    </xsd:element>
    <xsd:element name="MediaServiceObjectDetectorVersions" ma:index="3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f5d272-a6ce-468f-a22d-2b3c4fbda1e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hidden="true" ma:internalName="SharedWithDetails" ma:readOnly="true">
      <xsd:simpleType>
        <xsd:restriction base="dms:Note"/>
      </xsd:simpleType>
    </xsd:element>
    <xsd:element name="TaxCatchAll" ma:index="20" nillable="true" ma:displayName="Taxonomy Catch All Column" ma:hidden="true" ma:list="{c9841bf7-cf1f-4181-ae17-8637ae78be38}" ma:internalName="TaxCatchAll" ma:readOnly="false" ma:showField="CatchAllData" ma:web="15f5d272-a6ce-468f-a22d-2b3c4fbda1e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Type de contenu"/>
        <xsd:element ref="dc:title" minOccurs="0" maxOccurs="1" ma:index="1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5f5d272-a6ce-468f-a22d-2b3c4fbda1e3" xsi:nil="true"/>
    <lcf76f155ced4ddcb4097134ff3c332f xmlns="fd3f385b-b32c-42e7-bb94-24a840f6edbb">
      <Terms xmlns="http://schemas.microsoft.com/office/infopath/2007/PartnerControls"/>
    </lcf76f155ced4ddcb4097134ff3c332f>
    <_Flow_SignoffStatus xmlns="fd3f385b-b32c-42e7-bb94-24a840f6edbb" xsi:nil="true"/>
    <Valid_x00e9_ xmlns="fd3f385b-b32c-42e7-bb94-24a840f6edbb">false</Valid_x00e9_>
    <Dossier xmlns="fd3f385b-b32c-42e7-bb94-24a840f6edbb" xsi:nil="true"/>
  </documentManagement>
</p:properties>
</file>

<file path=customXml/itemProps1.xml><?xml version="1.0" encoding="utf-8"?>
<ds:datastoreItem xmlns:ds="http://schemas.openxmlformats.org/officeDocument/2006/customXml" ds:itemID="{8E15347E-68D0-4226-9BF8-BAFDA0D19681}">
  <ds:schemaRefs>
    <ds:schemaRef ds:uri="15f5d272-a6ce-468f-a22d-2b3c4fbda1e3"/>
    <ds:schemaRef ds:uri="fd3f385b-b32c-42e7-bb94-24a840f6edb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5A6DE4B-47C8-4558-BF6D-537D866CD5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25720D-4071-45F1-BFEF-E4A6777C282E}">
  <ds:schemaRefs>
    <ds:schemaRef ds:uri="15f5d272-a6ce-468f-a22d-2b3c4fbda1e3"/>
    <ds:schemaRef ds:uri="fd3f385b-b32c-42e7-bb94-24a840f6edb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783</Words>
  <Application>Microsoft Office PowerPoint</Application>
  <PresentationFormat>Widescreen</PresentationFormat>
  <Paragraphs>148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Thème Office</vt:lpstr>
      <vt:lpstr>  Fonds « Innover dans la Ville »      / Candidature Structure publique        - Structure publique       - Nom du projet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DE2PLUS;Valérie Gérard-Hirne</dc:creator>
  <cp:lastModifiedBy>Bianca Meslet</cp:lastModifiedBy>
  <cp:revision>3</cp:revision>
  <cp:lastPrinted>2020-11-25T16:19:51Z</cp:lastPrinted>
  <dcterms:created xsi:type="dcterms:W3CDTF">2016-06-17T10:51:21Z</dcterms:created>
  <dcterms:modified xsi:type="dcterms:W3CDTF">2026-06-05T15:16:09Z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0x010100CE5C389EC06D4340A517EF19FF53478F</vt:lpwstr>
  </property>
  <property fmtid="{D5CDD505-2E9C-101B-9397-08002B2CF9AE}" pid="3" name="MediaServiceImageTags">
    <vt:lpwstr/>
  </property>
</Properties>
</file>