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sldIdLst>
    <p:sldId id="265" r:id="rId5"/>
    <p:sldId id="607" r:id="rId6"/>
    <p:sldId id="606" r:id="rId7"/>
    <p:sldId id="608" r:id="rId8"/>
    <p:sldId id="620" r:id="rId9"/>
    <p:sldId id="610" r:id="rId10"/>
    <p:sldId id="611" r:id="rId11"/>
    <p:sldId id="613" r:id="rId12"/>
    <p:sldId id="619" r:id="rId13"/>
    <p:sldId id="614" r:id="rId14"/>
    <p:sldId id="615" r:id="rId15"/>
  </p:sldIdLst>
  <p:sldSz cx="12192000" cy="6858000"/>
  <p:notesSz cx="6669088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çois Arlandis" initials="FA" lastIdx="1" clrIdx="0">
    <p:extLst>
      <p:ext uri="{19B8F6BF-5375-455C-9EA6-DF929625EA0E}">
        <p15:presenceInfo xmlns:p15="http://schemas.microsoft.com/office/powerpoint/2012/main" userId="S::francois.arlandis@metropolegrandparis.fr::ab205c38-ae65-4fa0-99e4-2e285f550034" providerId="AD"/>
      </p:ext>
    </p:extLst>
  </p:cmAuthor>
  <p:cmAuthor id="2" name="David Monteau" initials="DM" lastIdx="2" clrIdx="1">
    <p:extLst>
      <p:ext uri="{19B8F6BF-5375-455C-9EA6-DF929625EA0E}">
        <p15:presenceInfo xmlns:p15="http://schemas.microsoft.com/office/powerpoint/2012/main" userId="S::david.monteau@metropolegrandparis.fr::e83121cd-8110-4d99-9291-4e3a8b4d5f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9E"/>
    <a:srgbClr val="D8EEC0"/>
    <a:srgbClr val="FFFFCC"/>
    <a:srgbClr val="004F9E"/>
    <a:srgbClr val="CCCCCC"/>
    <a:srgbClr val="E72E2F"/>
    <a:srgbClr val="9C9E9F"/>
    <a:srgbClr val="942A81"/>
    <a:srgbClr val="18B1A8"/>
    <a:srgbClr val="1B9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48FF54-8090-F881-C66E-0F546C5F9DA5}" v="7" dt="2026-06-09T13:25:31.6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848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oy Lafaye" userId="5529d8ba-9b6a-4e7d-9be7-8cef3e8fedee" providerId="ADAL" clId="{EDB7C4FA-92E7-4992-9340-6C2DD8625464}"/>
    <pc:docChg chg="delSld modSld">
      <pc:chgData name="Eloy Lafaye" userId="5529d8ba-9b6a-4e7d-9be7-8cef3e8fedee" providerId="ADAL" clId="{EDB7C4FA-92E7-4992-9340-6C2DD8625464}" dt="2026-06-09T13:26:53.836" v="61" actId="47"/>
      <pc:docMkLst>
        <pc:docMk/>
      </pc:docMkLst>
      <pc:sldChg chg="modSp mod">
        <pc:chgData name="Eloy Lafaye" userId="5529d8ba-9b6a-4e7d-9be7-8cef3e8fedee" providerId="ADAL" clId="{EDB7C4FA-92E7-4992-9340-6C2DD8625464}" dt="2026-06-09T13:26:45.688" v="60" actId="114"/>
        <pc:sldMkLst>
          <pc:docMk/>
          <pc:sldMk cId="642795815" sldId="265"/>
        </pc:sldMkLst>
        <pc:spChg chg="mod">
          <ac:chgData name="Eloy Lafaye" userId="5529d8ba-9b6a-4e7d-9be7-8cef3e8fedee" providerId="ADAL" clId="{EDB7C4FA-92E7-4992-9340-6C2DD8625464}" dt="2026-06-09T13:26:45.688" v="60" actId="114"/>
          <ac:spMkLst>
            <pc:docMk/>
            <pc:sldMk cId="642795815" sldId="265"/>
            <ac:spMk id="2" creationId="{00000000-0000-0000-0000-000000000000}"/>
          </ac:spMkLst>
        </pc:spChg>
      </pc:sldChg>
      <pc:sldChg chg="del">
        <pc:chgData name="Eloy Lafaye" userId="5529d8ba-9b6a-4e7d-9be7-8cef3e8fedee" providerId="ADAL" clId="{EDB7C4FA-92E7-4992-9340-6C2DD8625464}" dt="2026-06-09T13:26:53.836" v="61" actId="47"/>
        <pc:sldMkLst>
          <pc:docMk/>
          <pc:sldMk cId="3834866088" sldId="617"/>
        </pc:sldMkLst>
      </pc:sldChg>
    </pc:docChg>
  </pc:docChgLst>
  <pc:docChgLst>
    <pc:chgData name="Eloy Lafaye" userId="S::eloy.lafaye@metropolegrandparis.fr::5529d8ba-9b6a-4e7d-9be7-8cef3e8fedee" providerId="AD" clId="Web-{A948FF54-8090-F881-C66E-0F546C5F9DA5}"/>
    <pc:docChg chg="modSld">
      <pc:chgData name="Eloy Lafaye" userId="S::eloy.lafaye@metropolegrandparis.fr::5529d8ba-9b6a-4e7d-9be7-8cef3e8fedee" providerId="AD" clId="Web-{A948FF54-8090-F881-C66E-0F546C5F9DA5}" dt="2026-06-09T13:25:31.621" v="6" actId="20577"/>
      <pc:docMkLst>
        <pc:docMk/>
      </pc:docMkLst>
      <pc:sldChg chg="modSp">
        <pc:chgData name="Eloy Lafaye" userId="S::eloy.lafaye@metropolegrandparis.fr::5529d8ba-9b6a-4e7d-9be7-8cef3e8fedee" providerId="AD" clId="Web-{A948FF54-8090-F881-C66E-0F546C5F9DA5}" dt="2026-06-09T13:25:31.621" v="6" actId="20577"/>
        <pc:sldMkLst>
          <pc:docMk/>
          <pc:sldMk cId="1936380679" sldId="607"/>
        </pc:sldMkLst>
        <pc:spChg chg="mod">
          <ac:chgData name="Eloy Lafaye" userId="S::eloy.lafaye@metropolegrandparis.fr::5529d8ba-9b6a-4e7d-9be7-8cef3e8fedee" providerId="AD" clId="Web-{A948FF54-8090-F881-C66E-0F546C5F9DA5}" dt="2026-06-09T13:25:31.621" v="6" actId="20577"/>
          <ac:spMkLst>
            <pc:docMk/>
            <pc:sldMk cId="1936380679" sldId="607"/>
            <ac:spMk id="5" creationId="{2AC2DCDC-A444-490E-9517-852C2ED6882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717C9-BBAA-413F-9A28-29515851913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F69B7-7624-451E-B081-B30AF9FE74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086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1710994"/>
            <a:ext cx="12192000" cy="5147006"/>
          </a:xfrm>
          <a:prstGeom prst="rect">
            <a:avLst/>
          </a:prstGeom>
          <a:solidFill>
            <a:srgbClr val="005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1" name="Titre 2"/>
          <p:cNvSpPr>
            <a:spLocks noGrp="1"/>
          </p:cNvSpPr>
          <p:nvPr>
            <p:ph type="title" hasCustomPrompt="1"/>
          </p:nvPr>
        </p:nvSpPr>
        <p:spPr>
          <a:xfrm>
            <a:off x="4001669" y="2613060"/>
            <a:ext cx="6720000" cy="1734697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Page de garde</a:t>
            </a:r>
            <a:br>
              <a:rPr lang="fr-FR"/>
            </a:br>
            <a:r>
              <a:rPr lang="fr-FR"/>
              <a:t>Calibri corps 36 pt</a:t>
            </a:r>
            <a:br>
              <a:rPr lang="fr-FR"/>
            </a:br>
            <a:r>
              <a:rPr lang="fr-FR"/>
              <a:t>sur 1,2 ou 3 lignes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4001669" y="4382620"/>
            <a:ext cx="6720000" cy="307777"/>
          </a:xfrm>
        </p:spPr>
        <p:txBody>
          <a:bodyPr lIns="0" rIns="0"/>
          <a:lstStyle>
            <a:lvl1pPr>
              <a:defRPr sz="14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en </a:t>
            </a:r>
            <a:r>
              <a:rPr lang="fr-FR" err="1"/>
              <a:t>arial</a:t>
            </a:r>
            <a:r>
              <a:rPr lang="fr-FR"/>
              <a:t> capital corps 14 pt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001670" y="1638067"/>
            <a:ext cx="8190329" cy="112197"/>
          </a:xfrm>
          <a:prstGeom prst="rect">
            <a:avLst/>
          </a:prstGeom>
          <a:solidFill>
            <a:srgbClr val="DA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B68473-ACCA-494E-81F0-66D4576A9B58}"/>
              </a:ext>
            </a:extLst>
          </p:cNvPr>
          <p:cNvSpPr/>
          <p:nvPr userDrawn="1"/>
        </p:nvSpPr>
        <p:spPr>
          <a:xfrm>
            <a:off x="2047534" y="-2405474"/>
            <a:ext cx="1664981" cy="391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B35D62-2813-4D06-8672-D1D2E7754D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0648"/>
            <a:ext cx="2352135" cy="950042"/>
          </a:xfrm>
          <a:prstGeom prst="rect">
            <a:avLst/>
          </a:prstGeom>
        </p:spPr>
      </p:pic>
      <p:pic>
        <p:nvPicPr>
          <p:cNvPr id="1026" name="Picture 2" descr="Afficher l’image source">
            <a:extLst>
              <a:ext uri="{FF2B5EF4-FFF2-40B4-BE49-F238E27FC236}">
                <a16:creationId xmlns:a16="http://schemas.microsoft.com/office/drawing/2014/main" id="{4C27CB6E-A1B2-4CB2-9140-397D3608C6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96" y="360584"/>
            <a:ext cx="2725783" cy="85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76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912001" y="2267872"/>
            <a:ext cx="3946337" cy="3416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800" b="1" kern="1200" dirty="0">
                <a:solidFill>
                  <a:srgbClr val="00519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1800" b="1"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en Arial </a:t>
            </a:r>
            <a:r>
              <a:rPr lang="fr-FR" sz="1800" b="1" baseline="0" err="1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fr-FR" sz="1800" b="1" baseline="0">
                <a:latin typeface="Arial" panose="020B0604020202020204" pitchFamily="34" charset="0"/>
                <a:cs typeface="Arial" panose="020B0604020202020204" pitchFamily="34" charset="0"/>
              </a:rPr>
              <a:t> corps 18pt</a:t>
            </a:r>
            <a:endParaRPr lang="fr-FR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0"/>
            <a:ext cx="10752000" cy="707886"/>
          </a:xfrm>
        </p:spPr>
        <p:txBody>
          <a:bodyPr/>
          <a:lstStyle>
            <a:lvl1pPr>
              <a:defRPr/>
            </a:lvl1pPr>
            <a:lvl2pPr marL="540000" indent="-216000">
              <a:buClr>
                <a:srgbClr val="00519E"/>
              </a:buClr>
              <a:buFont typeface="Arial" panose="020B0604020202020204" pitchFamily="34" charset="0"/>
              <a:buChar char="●"/>
              <a:defRPr/>
            </a:lvl2pPr>
          </a:lstStyle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E9A009-1532-494A-9312-C61D8C24DE8C}"/>
              </a:ext>
            </a:extLst>
          </p:cNvPr>
          <p:cNvSpPr/>
          <p:nvPr userDrawn="1"/>
        </p:nvSpPr>
        <p:spPr>
          <a:xfrm>
            <a:off x="1199456" y="4509120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73489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0CDA-A353-4F7D-941C-CDAE60489B99}" type="datetime1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912000" y="792656"/>
            <a:ext cx="5934492" cy="848300"/>
          </a:xfrm>
        </p:spPr>
        <p:txBody>
          <a:bodyPr wrap="none" lIns="72000" tIns="36000" rIns="72000" bIns="36000">
            <a:spAutoFit/>
          </a:bodyPr>
          <a:lstStyle>
            <a:lvl1pPr algn="l">
              <a:defRPr lang="fr-FR"/>
            </a:lvl1pPr>
          </a:lstStyle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>
          <a:xfrm>
            <a:off x="912000" y="2772001"/>
            <a:ext cx="4799957" cy="307777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defRPr sz="1400" b="0" strike="noStrike" baseline="0"/>
            </a:lvl1pPr>
          </a:lstStyle>
          <a:p>
            <a:pPr lvl="0"/>
            <a:r>
              <a:rPr lang="fr-FR"/>
              <a:t>Corps du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6096000" y="2204864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pour une image  7"/>
          <p:cNvSpPr>
            <a:spLocks noGrp="1"/>
          </p:cNvSpPr>
          <p:nvPr>
            <p:ph type="pic" sz="quarter" idx="14"/>
          </p:nvPr>
        </p:nvSpPr>
        <p:spPr>
          <a:xfrm>
            <a:off x="6480043" y="2420888"/>
            <a:ext cx="5087541" cy="3312368"/>
          </a:xfrm>
          <a:solidFill>
            <a:schemeClr val="bg1">
              <a:lumMod val="95000"/>
            </a:schemeClr>
          </a:solidFill>
        </p:spPr>
        <p:txBody>
          <a:bodyPr wrap="none" anchor="ctr">
            <a:noAutofit/>
          </a:bodyPr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554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>
            <a:cxnSpLocks/>
          </p:cNvCxnSpPr>
          <p:nvPr userDrawn="1"/>
        </p:nvCxnSpPr>
        <p:spPr>
          <a:xfrm>
            <a:off x="6713621" y="6471533"/>
            <a:ext cx="5130825" cy="0"/>
          </a:xfrm>
          <a:prstGeom prst="line">
            <a:avLst/>
          </a:prstGeom>
          <a:ln>
            <a:solidFill>
              <a:srgbClr val="005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e la date 21"/>
          <p:cNvSpPr>
            <a:spLocks noGrp="1"/>
          </p:cNvSpPr>
          <p:nvPr>
            <p:ph type="dt" sz="half" idx="2"/>
          </p:nvPr>
        </p:nvSpPr>
        <p:spPr>
          <a:xfrm>
            <a:off x="5835228" y="6519061"/>
            <a:ext cx="521544" cy="180425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>
            <a:lvl1pPr algn="ctr">
              <a:defRPr sz="70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D78453-4368-4F1B-B1C5-054EF59189FD}" type="datetime1">
              <a:rPr lang="fr-FR" smtClean="0"/>
              <a:pPr/>
              <a:t>09/06/2026</a:t>
            </a:fld>
            <a:endParaRPr lang="fr-FR"/>
          </a:p>
        </p:txBody>
      </p:sp>
      <p:sp>
        <p:nvSpPr>
          <p:cNvPr id="10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1373681" y="6534449"/>
            <a:ext cx="470765" cy="180425"/>
          </a:xfrm>
          <a:prstGeom prst="rect">
            <a:avLst/>
          </a:prstGeom>
        </p:spPr>
        <p:txBody>
          <a:bodyPr vert="horz" wrap="none" lIns="36000" tIns="36000" rIns="0" bIns="36000" rtlCol="0" anchor="ctr">
            <a:spAutoFit/>
          </a:bodyPr>
          <a:lstStyle>
            <a:lvl1pPr algn="r">
              <a:defRPr lang="fr-FR" sz="700" smtClean="0">
                <a:solidFill>
                  <a:srgbClr val="00519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12000" y="792656"/>
            <a:ext cx="5934492" cy="848300"/>
          </a:xfrm>
          <a:prstGeom prst="rect">
            <a:avLst/>
          </a:prstGeom>
        </p:spPr>
        <p:txBody>
          <a:bodyPr wrap="none" lIns="72000" tIns="36000" rIns="72000" bIns="36000">
            <a:spAutoFit/>
          </a:bodyPr>
          <a:lstStyle/>
          <a:p>
            <a:pPr lvl="0" algn="l">
              <a:lnSpc>
                <a:spcPct val="90000"/>
              </a:lnSpc>
            </a:pPr>
            <a:r>
              <a:rPr lang="fr-FR"/>
              <a:t>Titre en Calibri corps 28 pt, fer à gauche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idx="1"/>
          </p:nvPr>
        </p:nvSpPr>
        <p:spPr>
          <a:xfrm>
            <a:off x="912000" y="2780928"/>
            <a:ext cx="10752000" cy="707886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fr-FR"/>
              <a:t>Corps 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texte en Arial </a:t>
            </a:r>
            <a:r>
              <a:rPr lang="fr-FR" sz="1600" b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</a:t>
            </a:r>
            <a:r>
              <a:rPr lang="fr-FR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16pt </a:t>
            </a:r>
            <a:endParaRPr lang="fr-FR"/>
          </a:p>
          <a:p>
            <a:pPr lvl="1"/>
            <a:r>
              <a:rPr lang="fr-FR"/>
              <a:t>Deuxième niveau de texte en Arial </a:t>
            </a:r>
            <a:r>
              <a:rPr lang="fr-FR" err="1"/>
              <a:t>regular</a:t>
            </a:r>
            <a:r>
              <a:rPr lang="fr-FR"/>
              <a:t> 14pt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DB1533D-E830-4641-93E2-56B48DE6AC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0" y="5782711"/>
            <a:ext cx="2269772" cy="916775"/>
          </a:xfrm>
          <a:prstGeom prst="rect">
            <a:avLst/>
          </a:prstGeom>
        </p:spPr>
      </p:pic>
      <p:pic>
        <p:nvPicPr>
          <p:cNvPr id="2050" name="Picture 2" descr="Afficher l’image source">
            <a:extLst>
              <a:ext uri="{FF2B5EF4-FFF2-40B4-BE49-F238E27FC236}">
                <a16:creationId xmlns:a16="http://schemas.microsoft.com/office/drawing/2014/main" id="{251B272B-71FC-40DA-B03F-2EAD17D62F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330" y="5916775"/>
            <a:ext cx="2269772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F1DF30D1-4A12-E730-5FDC-67D68687E91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102" y="5872826"/>
            <a:ext cx="1723294" cy="6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5" r:id="rId2"/>
    <p:sldLayoutId id="2147483656" r:id="rId3"/>
  </p:sldLayoutIdLst>
  <p:hf hdr="0" ftr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fr-FR" sz="2800" kern="1200" dirty="0" smtClean="0">
          <a:solidFill>
            <a:srgbClr val="00519E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fr-FR" sz="1600" b="0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marL="540000" indent="-216000" algn="l" defTabSz="914400" rtl="0" eaLnBrk="1" latinLnBrk="0" hangingPunct="1">
        <a:spcBef>
          <a:spcPts val="1200"/>
        </a:spcBef>
        <a:buClr>
          <a:srgbClr val="00519E"/>
        </a:buClr>
        <a:buFont typeface="Arial" panose="020B0604020202020204" pitchFamily="34" charset="0"/>
        <a:buChar char="●"/>
        <a:defRPr lang="fr-FR" sz="1400" b="0" kern="1200" baseline="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no-num@metropolegrandparis.f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3500" y="2132856"/>
            <a:ext cx="10435167" cy="4012243"/>
          </a:xfrm>
        </p:spPr>
        <p:txBody>
          <a:bodyPr/>
          <a:lstStyle/>
          <a:p>
            <a:br>
              <a:rPr lang="fr-FR" dirty="0"/>
            </a:br>
            <a:r>
              <a:rPr lang="fr-FR" b="1" dirty="0"/>
              <a:t>Programme Cybersécurité des communes</a:t>
            </a:r>
            <a:br>
              <a:rPr lang="fr-FR" dirty="0"/>
            </a:br>
            <a:r>
              <a:rPr lang="fr-FR" sz="3200" b="1" i="1" dirty="0"/>
              <a:t>Fonds « Innover dans la Ville »</a:t>
            </a:r>
            <a:br>
              <a:rPr lang="fr-FR" b="1" dirty="0"/>
            </a:br>
            <a:r>
              <a:rPr lang="fr-FR" b="1" dirty="0"/>
              <a:t> 				/ Candidature Structure publique </a:t>
            </a:r>
            <a:br>
              <a:rPr lang="fr-FR" b="1" dirty="0"/>
            </a:br>
            <a:r>
              <a:rPr lang="fr-FR" b="1" dirty="0"/>
              <a:t> 					</a:t>
            </a:r>
            <a:r>
              <a:rPr lang="fr-FR" sz="3200" dirty="0"/>
              <a:t>- Structure publique</a:t>
            </a:r>
            <a:br>
              <a:rPr lang="fr-FR" sz="3200" dirty="0"/>
            </a:br>
            <a:r>
              <a:rPr lang="fr-FR" sz="3200" dirty="0"/>
              <a:t> 					- Nom du projet </a:t>
            </a:r>
            <a:br>
              <a:rPr lang="fr-FR" b="1" dirty="0"/>
            </a:br>
            <a:br>
              <a:rPr lang="fr-FR" sz="2200" i="1" dirty="0"/>
            </a:br>
            <a:endParaRPr lang="fr-FR" sz="2200" i="1" dirty="0"/>
          </a:p>
        </p:txBody>
      </p:sp>
      <p:pic>
        <p:nvPicPr>
          <p:cNvPr id="4" name="Image 3" descr="Une image contenant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D348E40B-AD46-4045-5102-62D01DC6D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2772"/>
            <a:ext cx="2294021" cy="86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95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Modalités de mise en commun ou de passage à l’échelle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Modalité de partage des résultats avec les collectivités métropolitaines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Aspect réplicable du projet à d’autres territoires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Suites éventuelles au projet en cas de succès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2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Synthèse du projet </a:t>
            </a:r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/ Structure </a:t>
            </a:r>
            <a:r>
              <a:rPr lang="fr-FR" sz="2800" b="1" dirty="0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– Nom du Projet</a:t>
            </a:r>
            <a:endParaRPr lang="fr-FR" sz="2800" dirty="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BE3429-FDD7-4CF7-A08F-781D819FB41F}"/>
              </a:ext>
            </a:extLst>
          </p:cNvPr>
          <p:cNvSpPr/>
          <p:nvPr/>
        </p:nvSpPr>
        <p:spPr>
          <a:xfrm>
            <a:off x="604770" y="3396344"/>
            <a:ext cx="4138679" cy="22181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Coût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XXXXXXX,XX € HT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Subvention sollicitée: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XXXXXX,XX € </a:t>
            </a:r>
            <a:r>
              <a:rPr lang="fr-FR">
                <a:solidFill>
                  <a:schemeClr val="accent1"/>
                </a:solidFill>
              </a:rPr>
              <a:t>dont : 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fonctionnement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fr-FR">
                <a:solidFill>
                  <a:schemeClr val="tx1"/>
                </a:solidFill>
              </a:rPr>
              <a:t>XXXXX,XX € </a:t>
            </a:r>
            <a:r>
              <a:rPr lang="fr-FR">
                <a:solidFill>
                  <a:schemeClr val="accent1"/>
                </a:solidFill>
              </a:rPr>
              <a:t>en investissement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70D794-47FC-474F-B216-CFDDBB143218}"/>
              </a:ext>
            </a:extLst>
          </p:cNvPr>
          <p:cNvSpPr/>
          <p:nvPr/>
        </p:nvSpPr>
        <p:spPr>
          <a:xfrm>
            <a:off x="5122032" y="3967843"/>
            <a:ext cx="6722414" cy="16466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Contact référent :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Civilité, nom /prénom : 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Fonction au sein de l'organisme bénéficiaire : 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Tél.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Adresse électronique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45BC4A-3A5D-44FA-BD75-23142B3E4E0D}"/>
              </a:ext>
            </a:extLst>
          </p:cNvPr>
          <p:cNvSpPr/>
          <p:nvPr/>
        </p:nvSpPr>
        <p:spPr>
          <a:xfrm>
            <a:off x="604770" y="911152"/>
            <a:ext cx="4138679" cy="22181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Description synthétique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8E5A09-2189-4B16-A4E0-9F07624BBD14}"/>
              </a:ext>
            </a:extLst>
          </p:cNvPr>
          <p:cNvSpPr/>
          <p:nvPr/>
        </p:nvSpPr>
        <p:spPr>
          <a:xfrm>
            <a:off x="5122032" y="911152"/>
            <a:ext cx="6722414" cy="12605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Partenaires du projet 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F3777B-AF4C-410B-8980-F57E300239A1}"/>
              </a:ext>
            </a:extLst>
          </p:cNvPr>
          <p:cNvSpPr/>
          <p:nvPr/>
        </p:nvSpPr>
        <p:spPr>
          <a:xfrm>
            <a:off x="5100746" y="2439498"/>
            <a:ext cx="6743700" cy="12605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chemeClr val="accent2"/>
              </a:buClr>
            </a:pPr>
            <a:r>
              <a:rPr lang="fr-FR" b="1" i="1">
                <a:solidFill>
                  <a:schemeClr val="accent1"/>
                </a:solidFill>
              </a:rPr>
              <a:t>Principaux indicateurs de réussite du projet </a:t>
            </a:r>
            <a:r>
              <a:rPr lang="fr-FR" i="1">
                <a:solidFill>
                  <a:schemeClr val="accent1"/>
                </a:solidFill>
              </a:rPr>
              <a:t>: 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XXXXX</a:t>
            </a: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524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Eléments préliminaires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435582" y="917217"/>
            <a:ext cx="7557803" cy="343360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endParaRPr lang="fr-FR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 présent support de présentation, complété en respectant le nombre de diapositive initiale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>
                <a:solidFill>
                  <a:schemeClr val="tx1">
                    <a:lumMod val="95000"/>
                    <a:lumOff val="5000"/>
                  </a:schemeClr>
                </a:solidFill>
              </a:rPr>
              <a:t>La grille d'auto-évaluation</a:t>
            </a:r>
            <a:endParaRPr lang="fr-FR" sz="170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 plan de financement du projet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 courrier de l’exécutif de la structure publique faisant état de la demande de financement et présentant le tour de table éventuel réalisé auprès d’autres financeurs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Pour les communes et EPT, la délibération ou le projet de délibération de l’organe délibérant approuvant le projet et autorisant la demande de subventions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Pour tout autre type de structure publique : un document attestant de l’existence de la structure (délibération constitutive…) </a:t>
            </a:r>
          </a:p>
          <a:p>
            <a:pPr>
              <a:buClr>
                <a:schemeClr val="accent2"/>
              </a:buClr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ABA7DD-EE06-4A41-A104-4D1D0D22DBCD}"/>
              </a:ext>
            </a:extLst>
          </p:cNvPr>
          <p:cNvSpPr/>
          <p:nvPr/>
        </p:nvSpPr>
        <p:spPr>
          <a:xfrm>
            <a:off x="604770" y="756177"/>
            <a:ext cx="5047635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accent2"/>
                </a:solidFill>
              </a:rPr>
              <a:t>Eléments constitutifs du dossier de candidature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E2FCB1-9A6D-4E76-B769-8DA396119DC0}"/>
              </a:ext>
            </a:extLst>
          </p:cNvPr>
          <p:cNvSpPr/>
          <p:nvPr/>
        </p:nvSpPr>
        <p:spPr>
          <a:xfrm>
            <a:off x="429233" y="4503266"/>
            <a:ext cx="7557802" cy="118351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fr-FR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L’ensemble des pièces constitutives du dossier de candidature doit être transmis par mail à l’adresse suivante : </a:t>
            </a:r>
          </a:p>
          <a:p>
            <a:pPr algn="ctr">
              <a:buClr>
                <a:schemeClr val="accent2"/>
              </a:buClr>
            </a:pPr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inno-num@metropolegrandparis.fr</a:t>
            </a:r>
            <a:endParaRPr lang="fr-FR" sz="1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970D99-3DB3-4EF2-ABC1-AA4D55AFCB91}"/>
              </a:ext>
            </a:extLst>
          </p:cNvPr>
          <p:cNvSpPr/>
          <p:nvPr/>
        </p:nvSpPr>
        <p:spPr>
          <a:xfrm>
            <a:off x="604770" y="4350825"/>
            <a:ext cx="3951515" cy="290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accent2"/>
                </a:solidFill>
              </a:rPr>
              <a:t>Modalités de transmission du dossier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2C6377-ACBA-425D-A3C0-63C318BF96B8}"/>
              </a:ext>
            </a:extLst>
          </p:cNvPr>
          <p:cNvSpPr/>
          <p:nvPr/>
        </p:nvSpPr>
        <p:spPr>
          <a:xfrm>
            <a:off x="8245926" y="917217"/>
            <a:ext cx="3664600" cy="4769565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fr-FR" sz="24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E7B9F5-096E-43A0-B28C-678760C7527F}"/>
              </a:ext>
            </a:extLst>
          </p:cNvPr>
          <p:cNvSpPr/>
          <p:nvPr/>
        </p:nvSpPr>
        <p:spPr>
          <a:xfrm>
            <a:off x="8804598" y="772302"/>
            <a:ext cx="2547256" cy="289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accent2"/>
                </a:solidFill>
              </a:rPr>
              <a:t>Légende</a:t>
            </a:r>
          </a:p>
        </p:txBody>
      </p:sp>
      <p:sp>
        <p:nvSpPr>
          <p:cNvPr id="4" name="Rectangle : carré corné 3">
            <a:extLst>
              <a:ext uri="{FF2B5EF4-FFF2-40B4-BE49-F238E27FC236}">
                <a16:creationId xmlns:a16="http://schemas.microsoft.com/office/drawing/2014/main" id="{0BE6A091-63EE-4778-BE52-8F0CFB8D7D0C}"/>
              </a:ext>
            </a:extLst>
          </p:cNvPr>
          <p:cNvSpPr/>
          <p:nvPr/>
        </p:nvSpPr>
        <p:spPr>
          <a:xfrm>
            <a:off x="8539227" y="1282579"/>
            <a:ext cx="3118758" cy="2099021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19F46D-F8CF-47B8-A585-FA4A703E88C6}"/>
              </a:ext>
            </a:extLst>
          </p:cNvPr>
          <p:cNvSpPr/>
          <p:nvPr/>
        </p:nvSpPr>
        <p:spPr>
          <a:xfrm>
            <a:off x="9003938" y="1420252"/>
            <a:ext cx="2365203" cy="174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dans ces encarts sont des aides au remplissage, elles n’ont pas vocation apparaitre dans votre dossier finalisé</a:t>
            </a:r>
          </a:p>
          <a:p>
            <a:pPr marL="285750" indent="-285750" algn="ctr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FC2BD-27F3-4911-AFE4-370F7E59F318}"/>
              </a:ext>
            </a:extLst>
          </p:cNvPr>
          <p:cNvSpPr/>
          <p:nvPr/>
        </p:nvSpPr>
        <p:spPr>
          <a:xfrm>
            <a:off x="8539226" y="3670442"/>
            <a:ext cx="3118759" cy="16509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buClr>
                <a:schemeClr val="accent2"/>
              </a:buClr>
            </a:pPr>
            <a:endParaRPr lang="fr-FR" sz="2000">
              <a:solidFill>
                <a:schemeClr val="accent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DF9627-BC67-42EA-83CE-4D660A41DF5B}"/>
              </a:ext>
            </a:extLst>
          </p:cNvPr>
          <p:cNvSpPr/>
          <p:nvPr/>
        </p:nvSpPr>
        <p:spPr>
          <a:xfrm>
            <a:off x="8895624" y="3909119"/>
            <a:ext cx="2365203" cy="1274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FR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Les informations dans ces encarts sont à remplir en respectant le formalisme indiqué</a:t>
            </a:r>
          </a:p>
        </p:txBody>
      </p:sp>
    </p:spTree>
    <p:extLst>
      <p:ext uri="{BB962C8B-B14F-4D97-AF65-F5344CB8AC3E}">
        <p14:creationId xmlns:p14="http://schemas.microsoft.com/office/powerpoint/2010/main" val="193638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du porteur de projet et du lieu d’expérimentation</a:t>
            </a:r>
            <a:endParaRPr lang="fr-FR" sz="2800" dirty="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21" name="Rectangle : carré corné 20">
            <a:extLst>
              <a:ext uri="{FF2B5EF4-FFF2-40B4-BE49-F238E27FC236}">
                <a16:creationId xmlns:a16="http://schemas.microsoft.com/office/drawing/2014/main" id="{63D5498C-6652-448F-B17A-BFB78E5E9D4C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7" y="1502229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Chiffres-clés : 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Nombre d’agents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Population concernée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Superficie du territoire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Nombre de structure en lien avec le projet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 </a:t>
            </a:r>
          </a:p>
          <a:p>
            <a:pPr marL="742950" lvl="1" indent="-285750">
              <a:buClr>
                <a:schemeClr val="accent2"/>
              </a:buClr>
              <a:buFont typeface="Courier New" panose="02070309020205020404" pitchFamily="49" charset="0"/>
              <a:buChar char="o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Eventuels éléments cartographiques</a:t>
            </a:r>
          </a:p>
          <a:p>
            <a:pPr>
              <a:buClr>
                <a:schemeClr val="accent2"/>
              </a:buClr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Données autour de la thématique du projet (économie, environnement, habitat…)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37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des solutions programme cyber </a:t>
            </a:r>
            <a:endParaRPr lang="fr-FR" sz="2800" dirty="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Problématiques rencontrées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Présentation de la solution choisie dans le plan de sécurité émis par les experts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Indicateurs </a:t>
            </a: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qualitatifs et/ou quantitatifs permettant de qualifier le besoin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 quoi la solution choisie est une plus-value pour la commune – en quoi est-ce une première étape pour une sécurisation plus pérenne ? 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Lien de la problématique avec l’Innovation dans la ville,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Mention si la solution est souveraine (France / Europe) – dans le cas échéant présentation rapide de la solution ; 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AD812DB-D888-794D-5D22-8F8CF4AA6C4B}"/>
              </a:ext>
            </a:extLst>
          </p:cNvPr>
          <p:cNvSpPr txBox="1"/>
          <p:nvPr/>
        </p:nvSpPr>
        <p:spPr>
          <a:xfrm>
            <a:off x="604770" y="620897"/>
            <a:ext cx="9960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Cette slide est réservée aux candidats IDLV ayant bénéficier du programme CYBIAH </a:t>
            </a:r>
          </a:p>
        </p:txBody>
      </p:sp>
    </p:spTree>
    <p:extLst>
      <p:ext uri="{BB962C8B-B14F-4D97-AF65-F5344CB8AC3E}">
        <p14:creationId xmlns:p14="http://schemas.microsoft.com/office/powerpoint/2010/main" val="47534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B0AA0-A914-52A1-2D33-2E671F328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DF3DB50F-22B8-69F4-B046-40E6B9A26D2D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EDC7069-508B-ECFE-7D7E-E80B96F95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1191818-3913-1B88-67DD-44D803B882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9FA316-18AE-C382-1050-37E785E8E79F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 la problématique relative au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FB5FC8-F2CE-BC07-2DFE-E026CBEBFD5F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Etat des lieux de l’existant (problématiques rencontrées )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Présentation de la solution choisie dans le plan de sécurité émis par les experts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Description des difficultés rencontrées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Indicateurs qualitatifs et/ou quantitatifs permettant de qualifier le besoin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 quoi la solution choisie est une plus-value pour la commune – en quoi est-ce une première étape pour une sécurisation plus pérenne ? 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Lien de la problématique avec l’Innovation dans la ville,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Mention si la solution est souveraine (France / Europe) – dans le cas échéant présentation rapide de la solution ; 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4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63478" y="1716833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 la solution proposée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63478" y="1831132"/>
            <a:ext cx="5548507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la solution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Quel type d’innovation? (incrémentale/rupture, produit, procédé ou processus…)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Quel niveau d’avancement ? (phase de commercialisation, d’industrialisation ou de conception, prise de risque…)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Existe t-elle sur le marché et depuis combien de temps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Est-elle adaptée aux besoins publics ?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4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</a:rPr>
              <a:t>La solution a-t-elle obtenu des prix, labels ou fait l’objet de brevets ?</a:t>
            </a:r>
          </a:p>
          <a:p>
            <a:pPr marL="2857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</a:rPr>
              <a:t>Adéquation de la solution à la problématique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16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600">
                <a:solidFill>
                  <a:schemeClr val="tx1">
                    <a:lumMod val="95000"/>
                    <a:lumOff val="5000"/>
                  </a:schemeClr>
                </a:solidFill>
              </a:rPr>
              <a:t>Eventuel benchmark de solutions possibles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5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des modalités de mise en œuvre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l’équipe mobilisée en interne pour la mise en œuvre du projet 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Liste des partenaires du projet</a:t>
            </a: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l’écosystème innovant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Descriptif de l’entreprise ou autre organisme porteur de solution 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400">
                <a:solidFill>
                  <a:schemeClr val="tx1">
                    <a:lumMod val="95000"/>
                    <a:lumOff val="5000"/>
                  </a:schemeClr>
                </a:solidFill>
              </a:rPr>
              <a:t>Présence d’entreprises innovantes, incubateurs, pépinières, cluster, pôles de compétitivités…)</a:t>
            </a:r>
          </a:p>
          <a:p>
            <a:pPr marL="742950" lvl="1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Prestataires et modalités de contractualisation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Durée du projet, grandes étapes du projet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5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C909A28D-4F84-4504-938C-AB112EA90F87}"/>
              </a:ext>
            </a:extLst>
          </p:cNvPr>
          <p:cNvSpPr/>
          <p:nvPr/>
        </p:nvSpPr>
        <p:spPr>
          <a:xfrm>
            <a:off x="3249386" y="1502229"/>
            <a:ext cx="5143500" cy="3624943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695807-A9E7-4AD1-BE1F-2A58240FDD02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du plan de financement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C2DCDC-A444-490E-9517-852C2ED68823}"/>
              </a:ext>
            </a:extLst>
          </p:cNvPr>
          <p:cNvSpPr/>
          <p:nvPr/>
        </p:nvSpPr>
        <p:spPr>
          <a:xfrm>
            <a:off x="3249386" y="1518558"/>
            <a:ext cx="4898570" cy="3396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Détails des estimations des coûts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Hypothèses mobilisées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>
                    <a:lumMod val="95000"/>
                    <a:lumOff val="5000"/>
                  </a:schemeClr>
                </a:solidFill>
              </a:rPr>
              <a:t>Co-financements recherchés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>
                <a:schemeClr val="accent2"/>
              </a:buClr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fr-FR" sz="2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48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2AF844-28D9-4753-9E75-D3325D23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68B9-11C7-4EE5-B365-FED7D5113C14}" type="datetime1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5C7F778-BE60-4485-996C-63C2AE58CB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/>
              <a:t>PAGE </a:t>
            </a:r>
            <a:fld id="{1AAF37F3-018A-4914-95D5-5702BD6677D3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B33749A-5E8A-6D6D-0C78-5FCA0FEF2BB5}"/>
              </a:ext>
            </a:extLst>
          </p:cNvPr>
          <p:cNvSpPr txBox="1"/>
          <p:nvPr/>
        </p:nvSpPr>
        <p:spPr>
          <a:xfrm>
            <a:off x="604770" y="251566"/>
            <a:ext cx="10764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004F9E"/>
                </a:solidFill>
                <a:latin typeface="+mj-lt"/>
                <a:cs typeface="Arial" panose="020B0604020202020204" pitchFamily="34" charset="0"/>
              </a:rPr>
              <a:t>Présentation des modalités d’évaluation du projet</a:t>
            </a:r>
            <a:endParaRPr lang="fr-FR" sz="2800">
              <a:solidFill>
                <a:srgbClr val="004F9E"/>
              </a:solidFill>
              <a:latin typeface="+mj-lt"/>
            </a:endParaRP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031E2AFC-FC94-A653-F8DA-B87E0796DE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855120"/>
              </p:ext>
            </p:extLst>
          </p:nvPr>
        </p:nvGraphicFramePr>
        <p:xfrm>
          <a:off x="428119" y="934795"/>
          <a:ext cx="11590847" cy="43837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8265">
                  <a:extLst>
                    <a:ext uri="{9D8B030D-6E8A-4147-A177-3AD203B41FA5}">
                      <a16:colId xmlns:a16="http://schemas.microsoft.com/office/drawing/2014/main" val="2603817328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21059306"/>
                    </a:ext>
                  </a:extLst>
                </a:gridCol>
                <a:gridCol w="3842871">
                  <a:extLst>
                    <a:ext uri="{9D8B030D-6E8A-4147-A177-3AD203B41FA5}">
                      <a16:colId xmlns:a16="http://schemas.microsoft.com/office/drawing/2014/main" val="1501040345"/>
                    </a:ext>
                  </a:extLst>
                </a:gridCol>
                <a:gridCol w="3842871">
                  <a:extLst>
                    <a:ext uri="{9D8B030D-6E8A-4147-A177-3AD203B41FA5}">
                      <a16:colId xmlns:a16="http://schemas.microsoft.com/office/drawing/2014/main" val="2075294479"/>
                    </a:ext>
                  </a:extLst>
                </a:gridCol>
              </a:tblGrid>
              <a:tr h="374265"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/>
                        <a:t>Critères d’impact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Résultats attendus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Mode d’évaluation envisagé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075984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Gains ou économies générés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236380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Nombre de bénéficiaires estimés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88156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Impacts environnementaux et/ou sociaux considérés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753753"/>
                  </a:ext>
                </a:extLst>
              </a:tr>
              <a:tr h="492835">
                <a:tc>
                  <a:txBody>
                    <a:bodyPr/>
                    <a:lstStyle/>
                    <a:p>
                      <a:r>
                        <a:rPr lang="fr-FR" sz="1400"/>
                        <a:t>Satisfaction des usagers souhaitée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838992"/>
                  </a:ext>
                </a:extLst>
              </a:tr>
              <a:tr h="5652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Engagement local suscité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588774"/>
                  </a:ext>
                </a:extLst>
              </a:tr>
              <a:tr h="492718">
                <a:tc>
                  <a:txBody>
                    <a:bodyPr/>
                    <a:lstStyle/>
                    <a:p>
                      <a:r>
                        <a:rPr lang="fr-FR" sz="1400"/>
                        <a:t>Autres : Préciser</a:t>
                      </a:r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/>
                        <a:t>XXX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XXX</a:t>
                      </a:r>
                    </a:p>
                    <a:p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523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411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G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5364"/>
      </a:accent1>
      <a:accent2>
        <a:srgbClr val="2D5AA9"/>
      </a:accent2>
      <a:accent3>
        <a:srgbClr val="F7E8D5"/>
      </a:accent3>
      <a:accent4>
        <a:srgbClr val="EFC25B"/>
      </a:accent4>
      <a:accent5>
        <a:srgbClr val="5B9BD5"/>
      </a:accent5>
      <a:accent6>
        <a:srgbClr val="E3ADB2"/>
      </a:accent6>
      <a:hlink>
        <a:srgbClr val="0563C1"/>
      </a:hlink>
      <a:folHlink>
        <a:srgbClr val="70AD4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5C389EC06D4340A517EF19FF53478F" ma:contentTypeVersion="30" ma:contentTypeDescription="Crée un document." ma:contentTypeScope="" ma:versionID="03462b5f23fadfaa4fca13259ef8d338">
  <xsd:schema xmlns:xsd="http://www.w3.org/2001/XMLSchema" xmlns:xs="http://www.w3.org/2001/XMLSchema" xmlns:p="http://schemas.microsoft.com/office/2006/metadata/properties" xmlns:ns2="fd3f385b-b32c-42e7-bb94-24a840f6edbb" xmlns:ns3="15f5d272-a6ce-468f-a22d-2b3c4fbda1e3" targetNamespace="http://schemas.microsoft.com/office/2006/metadata/properties" ma:root="true" ma:fieldsID="d2b6385e558177c540809587615cafb1" ns2:_="" ns3:_="">
    <xsd:import namespace="fd3f385b-b32c-42e7-bb94-24a840f6edbb"/>
    <xsd:import namespace="15f5d272-a6ce-468f-a22d-2b3c4fbda1e3"/>
    <xsd:element name="properties">
      <xsd:complexType>
        <xsd:sequence>
          <xsd:element name="documentManagement">
            <xsd:complexType>
              <xsd:all>
                <xsd:element ref="ns2:_Flow_SignoffStatus" minOccurs="0"/>
                <xsd:element ref="ns2:Dossi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a69d2be5-69f2-48e2-8cb9-14c981ad36edCountryOrRegion" minOccurs="0"/>
                <xsd:element ref="ns2:a69d2be5-69f2-48e2-8cb9-14c981ad36edState" minOccurs="0"/>
                <xsd:element ref="ns2:a69d2be5-69f2-48e2-8cb9-14c981ad36edCity" minOccurs="0"/>
                <xsd:element ref="ns2:a69d2be5-69f2-48e2-8cb9-14c981ad36edPostalCode" minOccurs="0"/>
                <xsd:element ref="ns2:a69d2be5-69f2-48e2-8cb9-14c981ad36edStreet" minOccurs="0"/>
                <xsd:element ref="ns2:a69d2be5-69f2-48e2-8cb9-14c981ad36edGeoLoc" minOccurs="0"/>
                <xsd:element ref="ns2:a69d2be5-69f2-48e2-8cb9-14c981ad36edDispName" minOccurs="0"/>
                <xsd:element ref="ns2:Valid_x00e9_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3f385b-b32c-42e7-bb94-24a840f6edbb" elementFormDefault="qualified">
    <xsd:import namespace="http://schemas.microsoft.com/office/2006/documentManagement/types"/>
    <xsd:import namespace="http://schemas.microsoft.com/office/infopath/2007/PartnerControls"/>
    <xsd:element name="_Flow_SignoffStatus" ma:index="2" nillable="true" ma:displayName="État de validation" ma:internalName="_x00c9_tat_x0020_de_x0020_validation" ma:readOnly="false">
      <xsd:simpleType>
        <xsd:restriction base="dms:Text"/>
      </xsd:simpleType>
    </xsd:element>
    <xsd:element name="Dossier" ma:index="4" nillable="true" ma:displayName="Dossier" ma:format="Dropdown" ma:internalName="Dossier" ma:readOnly="false">
      <xsd:simpleType>
        <xsd:restriction base="dms:Unknown"/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9" nillable="true" ma:displayName="MediaServiceAutoTags" ma:hidden="true" ma:internalName="MediaServiceAutoTags" ma:readOnly="true">
      <xsd:simpleType>
        <xsd:restriction base="dms:Text"/>
      </xsd:simpleType>
    </xsd:element>
    <xsd:element name="MediaServiceLocation" ma:index="10" nillable="true" ma:displayName="MediaServiceLocation" ma:hidden="true" ma:internalName="MediaServiceLocation" ma:readOnly="true">
      <xsd:simpleType>
        <xsd:restriction base="dms:Text"/>
      </xsd:simpleType>
    </xsd:element>
    <xsd:element name="MediaServiceOCR" ma:index="11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1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a6d23c22-2da9-47d7-a506-1ec888fad5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a69d2be5-69f2-48e2-8cb9-14c981ad36edCountryOrRegion" ma:index="26" nillable="true" ma:displayName="Dossier : Pays/région" ma:hidden="true" ma:internalName="CountryOrRegion" ma:readOnly="true">
      <xsd:simpleType>
        <xsd:restriction base="dms:Text"/>
      </xsd:simpleType>
    </xsd:element>
    <xsd:element name="a69d2be5-69f2-48e2-8cb9-14c981ad36edState" ma:index="27" nillable="true" ma:displayName="Dossier : État" ma:hidden="true" ma:internalName="State" ma:readOnly="true">
      <xsd:simpleType>
        <xsd:restriction base="dms:Text"/>
      </xsd:simpleType>
    </xsd:element>
    <xsd:element name="a69d2be5-69f2-48e2-8cb9-14c981ad36edCity" ma:index="28" nillable="true" ma:displayName="Dossier : Ville" ma:hidden="true" ma:internalName="City" ma:readOnly="true">
      <xsd:simpleType>
        <xsd:restriction base="dms:Text"/>
      </xsd:simpleType>
    </xsd:element>
    <xsd:element name="a69d2be5-69f2-48e2-8cb9-14c981ad36edPostalCode" ma:index="29" nillable="true" ma:displayName="Dossier : Code postal" ma:hidden="true" ma:internalName="PostalCode" ma:readOnly="true">
      <xsd:simpleType>
        <xsd:restriction base="dms:Text"/>
      </xsd:simpleType>
    </xsd:element>
    <xsd:element name="a69d2be5-69f2-48e2-8cb9-14c981ad36edStreet" ma:index="30" nillable="true" ma:displayName="Dossier : Rue" ma:hidden="true" ma:internalName="Street" ma:readOnly="true">
      <xsd:simpleType>
        <xsd:restriction base="dms:Text"/>
      </xsd:simpleType>
    </xsd:element>
    <xsd:element name="a69d2be5-69f2-48e2-8cb9-14c981ad36edGeoLoc" ma:index="31" nillable="true" ma:displayName="Dossier : Coordonnées" ma:hidden="true" ma:internalName="GeoLoc" ma:readOnly="true">
      <xsd:simpleType>
        <xsd:restriction base="dms:Unknown"/>
      </xsd:simpleType>
    </xsd:element>
    <xsd:element name="a69d2be5-69f2-48e2-8cb9-14c981ad36edDispName" ma:index="32" nillable="true" ma:displayName="Dossier : nom" ma:hidden="true" ma:internalName="DispName" ma:readOnly="true">
      <xsd:simpleType>
        <xsd:restriction base="dms:Text"/>
      </xsd:simpleType>
    </xsd:element>
    <xsd:element name="Valid_x00e9_" ma:index="33" nillable="true" ma:displayName="Validé" ma:default="0" ma:format="Dropdown" ma:hidden="true" ma:internalName="Valid_x00e9_" ma:readOnly="false">
      <xsd:simpleType>
        <xsd:restriction base="dms:Boolean"/>
      </xsd:simpleType>
    </xsd:element>
    <xsd:element name="MediaServiceObjectDetectorVersions" ma:index="3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f5d272-a6ce-468f-a22d-2b3c4fbda1e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hidden="true" ma:internalName="SharedWithDetails" ma:readOnly="true">
      <xsd:simpleType>
        <xsd:restriction base="dms:Note"/>
      </xsd:simpleType>
    </xsd:element>
    <xsd:element name="TaxCatchAll" ma:index="20" nillable="true" ma:displayName="Taxonomy Catch All Column" ma:hidden="true" ma:list="{c9841bf7-cf1f-4181-ae17-8637ae78be38}" ma:internalName="TaxCatchAll" ma:readOnly="false" ma:showField="CatchAllData" ma:web="15f5d272-a6ce-468f-a22d-2b3c4fbda1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f5d272-a6ce-468f-a22d-2b3c4fbda1e3" xsi:nil="true"/>
    <lcf76f155ced4ddcb4097134ff3c332f xmlns="fd3f385b-b32c-42e7-bb94-24a840f6edbb">
      <Terms xmlns="http://schemas.microsoft.com/office/infopath/2007/PartnerControls"/>
    </lcf76f155ced4ddcb4097134ff3c332f>
    <_Flow_SignoffStatus xmlns="fd3f385b-b32c-42e7-bb94-24a840f6edbb" xsi:nil="true"/>
    <Valid_x00e9_ xmlns="fd3f385b-b32c-42e7-bb94-24a840f6edbb">false</Valid_x00e9_>
    <Dossier xmlns="fd3f385b-b32c-42e7-bb94-24a840f6edbb" xsi:nil="true"/>
  </documentManagement>
</p:properties>
</file>

<file path=customXml/itemProps1.xml><?xml version="1.0" encoding="utf-8"?>
<ds:datastoreItem xmlns:ds="http://schemas.openxmlformats.org/officeDocument/2006/customXml" ds:itemID="{6E98A671-8DFD-4500-9247-39AE855F81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3f385b-b32c-42e7-bb94-24a840f6edbb"/>
    <ds:schemaRef ds:uri="15f5d272-a6ce-468f-a22d-2b3c4fbda1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A6DE4B-47C8-4558-BF6D-537D866CD5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25720D-4071-45F1-BFEF-E4A6777C282E}">
  <ds:schemaRefs>
    <ds:schemaRef ds:uri="15f5d272-a6ce-468f-a22d-2b3c4fbda1e3"/>
    <ds:schemaRef ds:uri="http://schemas.microsoft.com/office/infopath/2007/PartnerControls"/>
    <ds:schemaRef ds:uri="http://purl.org/dc/elements/1.1/"/>
    <ds:schemaRef ds:uri="fd3f385b-b32c-42e7-bb94-24a840f6edbb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823</Words>
  <Application>Microsoft Office PowerPoint</Application>
  <PresentationFormat>Grand écran</PresentationFormat>
  <Paragraphs>170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Courier New</vt:lpstr>
      <vt:lpstr>Thème Office</vt:lpstr>
      <vt:lpstr> Programme Cybersécurité des communes Fonds « Innover dans la Ville »      / Candidature Structure publique        - Structure publique       - Nom du projet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DE2PLUS;Valérie Gérard-Hirne</dc:creator>
  <cp:lastModifiedBy>Eloy Lafaye</cp:lastModifiedBy>
  <cp:revision>7</cp:revision>
  <cp:lastPrinted>2020-11-25T16:19:51Z</cp:lastPrinted>
  <dcterms:created xsi:type="dcterms:W3CDTF">2016-06-17T10:51:21Z</dcterms:created>
  <dcterms:modified xsi:type="dcterms:W3CDTF">2026-06-09T13:27:02Z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0x010100CE5C389EC06D4340A517EF19FF53478F</vt:lpwstr>
  </property>
  <property fmtid="{D5CDD505-2E9C-101B-9397-08002B2CF9AE}" pid="3" name="MediaServiceImageTags">
    <vt:lpwstr/>
  </property>
</Properties>
</file>